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303" r:id="rId3"/>
    <p:sldId id="258" r:id="rId4"/>
    <p:sldId id="267" r:id="rId5"/>
    <p:sldId id="304" r:id="rId6"/>
    <p:sldId id="259" r:id="rId7"/>
    <p:sldId id="262" r:id="rId8"/>
    <p:sldId id="275" r:id="rId9"/>
    <p:sldId id="266" r:id="rId10"/>
    <p:sldId id="260" r:id="rId11"/>
    <p:sldId id="261" r:id="rId12"/>
    <p:sldId id="313" r:id="rId13"/>
    <p:sldId id="268" r:id="rId14"/>
    <p:sldId id="265" r:id="rId15"/>
    <p:sldId id="312" r:id="rId16"/>
    <p:sldId id="269" r:id="rId17"/>
    <p:sldId id="270" r:id="rId18"/>
    <p:sldId id="305" r:id="rId19"/>
    <p:sldId id="271" r:id="rId20"/>
    <p:sldId id="274" r:id="rId21"/>
    <p:sldId id="306" r:id="rId22"/>
    <p:sldId id="272" r:id="rId23"/>
    <p:sldId id="307" r:id="rId24"/>
    <p:sldId id="308" r:id="rId25"/>
    <p:sldId id="280" r:id="rId26"/>
    <p:sldId id="276" r:id="rId27"/>
    <p:sldId id="314" r:id="rId28"/>
    <p:sldId id="278" r:id="rId29"/>
    <p:sldId id="281" r:id="rId30"/>
    <p:sldId id="310" r:id="rId31"/>
    <p:sldId id="309" r:id="rId32"/>
    <p:sldId id="282" r:id="rId33"/>
    <p:sldId id="283" r:id="rId34"/>
    <p:sldId id="284" r:id="rId35"/>
    <p:sldId id="277" r:id="rId36"/>
    <p:sldId id="285" r:id="rId37"/>
    <p:sldId id="286" r:id="rId38"/>
    <p:sldId id="287" r:id="rId39"/>
    <p:sldId id="288" r:id="rId40"/>
    <p:sldId id="289" r:id="rId41"/>
    <p:sldId id="290" r:id="rId42"/>
    <p:sldId id="291" r:id="rId43"/>
    <p:sldId id="292" r:id="rId44"/>
    <p:sldId id="293" r:id="rId45"/>
    <p:sldId id="294" r:id="rId46"/>
    <p:sldId id="315" r:id="rId47"/>
    <p:sldId id="295" r:id="rId48"/>
    <p:sldId id="296" r:id="rId49"/>
    <p:sldId id="297" r:id="rId50"/>
    <p:sldId id="298" r:id="rId51"/>
    <p:sldId id="299" r:id="rId52"/>
    <p:sldId id="300" r:id="rId53"/>
    <p:sldId id="301" r:id="rId54"/>
    <p:sldId id="31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77" d="100"/>
          <a:sy n="77" d="100"/>
        </p:scale>
        <p:origin x="8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B:\JI\Documents\UVG\Semestre%2010\Diseno\VF\Tiempo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GT"/>
              <a:t>Tiempo de ejecución</a:t>
            </a:r>
            <a:r>
              <a:rPr lang="es-GT" baseline="0"/>
              <a:t> variando cantidad de identificadores</a:t>
            </a:r>
            <a:endParaRPr lang="es-G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scatterChart>
        <c:scatterStyle val="lineMarker"/>
        <c:varyColors val="0"/>
        <c:ser>
          <c:idx val="0"/>
          <c:order val="0"/>
          <c:tx>
            <c:strRef>
              <c:f>'TiemposParalelizacion (2)'!$B$5</c:f>
              <c:strCache>
                <c:ptCount val="1"/>
                <c:pt idx="0">
                  <c:v>Sin paralelizacion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'TiemposParalelizacion (2)'!$A$6:$A$18</c:f>
              <c:numCache>
                <c:formatCode>General</c:formatCode>
                <c:ptCount val="13"/>
                <c:pt idx="0">
                  <c:v>1</c:v>
                </c:pt>
                <c:pt idx="1">
                  <c:v>2</c:v>
                </c:pt>
                <c:pt idx="2">
                  <c:v>3</c:v>
                </c:pt>
                <c:pt idx="3">
                  <c:v>4</c:v>
                </c:pt>
                <c:pt idx="4">
                  <c:v>5</c:v>
                </c:pt>
                <c:pt idx="5">
                  <c:v>6</c:v>
                </c:pt>
                <c:pt idx="6">
                  <c:v>7</c:v>
                </c:pt>
                <c:pt idx="7">
                  <c:v>8</c:v>
                </c:pt>
                <c:pt idx="8">
                  <c:v>9</c:v>
                </c:pt>
                <c:pt idx="9">
                  <c:v>10</c:v>
                </c:pt>
                <c:pt idx="10">
                  <c:v>15</c:v>
                </c:pt>
                <c:pt idx="11">
                  <c:v>20</c:v>
                </c:pt>
                <c:pt idx="12">
                  <c:v>25</c:v>
                </c:pt>
              </c:numCache>
            </c:numRef>
          </c:xVal>
          <c:yVal>
            <c:numRef>
              <c:f>'TiemposParalelizacion (2)'!$B$6:$B$18</c:f>
              <c:numCache>
                <c:formatCode>General</c:formatCode>
                <c:ptCount val="13"/>
                <c:pt idx="0">
                  <c:v>0.1061</c:v>
                </c:pt>
                <c:pt idx="1">
                  <c:v>0.1167</c:v>
                </c:pt>
                <c:pt idx="2">
                  <c:v>0.1305</c:v>
                </c:pt>
                <c:pt idx="3">
                  <c:v>0.1439</c:v>
                </c:pt>
                <c:pt idx="4">
                  <c:v>0.16270000000000001</c:v>
                </c:pt>
                <c:pt idx="5">
                  <c:v>0.18190000000000001</c:v>
                </c:pt>
                <c:pt idx="6">
                  <c:v>0.19539999999999999</c:v>
                </c:pt>
                <c:pt idx="7">
                  <c:v>0.21029999999999999</c:v>
                </c:pt>
                <c:pt idx="8" formatCode="0.0000">
                  <c:v>0.22600000000000001</c:v>
                </c:pt>
                <c:pt idx="9">
                  <c:v>0.2394</c:v>
                </c:pt>
                <c:pt idx="10">
                  <c:v>0.31269999999999998</c:v>
                </c:pt>
                <c:pt idx="11">
                  <c:v>0.40860000000000002</c:v>
                </c:pt>
                <c:pt idx="12">
                  <c:v>0.49530000000000002</c:v>
                </c:pt>
              </c:numCache>
            </c:numRef>
          </c:yVal>
          <c:smooth val="0"/>
          <c:extLst>
            <c:ext xmlns:c16="http://schemas.microsoft.com/office/drawing/2014/chart" uri="{C3380CC4-5D6E-409C-BE32-E72D297353CC}">
              <c16:uniqueId val="{00000000-6450-4F09-BAD7-A880764C5BDE}"/>
            </c:ext>
          </c:extLst>
        </c:ser>
        <c:ser>
          <c:idx val="1"/>
          <c:order val="1"/>
          <c:tx>
            <c:strRef>
              <c:f>'TiemposParalelizacion (2)'!$C$5</c:f>
              <c:strCache>
                <c:ptCount val="1"/>
                <c:pt idx="0">
                  <c:v>Paralelizado</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'TiemposParalelizacion (2)'!$A$6:$A$18</c:f>
              <c:numCache>
                <c:formatCode>General</c:formatCode>
                <c:ptCount val="13"/>
                <c:pt idx="0">
                  <c:v>1</c:v>
                </c:pt>
                <c:pt idx="1">
                  <c:v>2</c:v>
                </c:pt>
                <c:pt idx="2">
                  <c:v>3</c:v>
                </c:pt>
                <c:pt idx="3">
                  <c:v>4</c:v>
                </c:pt>
                <c:pt idx="4">
                  <c:v>5</c:v>
                </c:pt>
                <c:pt idx="5">
                  <c:v>6</c:v>
                </c:pt>
                <c:pt idx="6">
                  <c:v>7</c:v>
                </c:pt>
                <c:pt idx="7">
                  <c:v>8</c:v>
                </c:pt>
                <c:pt idx="8">
                  <c:v>9</c:v>
                </c:pt>
                <c:pt idx="9">
                  <c:v>10</c:v>
                </c:pt>
                <c:pt idx="10">
                  <c:v>15</c:v>
                </c:pt>
                <c:pt idx="11">
                  <c:v>20</c:v>
                </c:pt>
                <c:pt idx="12">
                  <c:v>25</c:v>
                </c:pt>
              </c:numCache>
            </c:numRef>
          </c:xVal>
          <c:yVal>
            <c:numRef>
              <c:f>'TiemposParalelizacion (2)'!$C$6:$C$18</c:f>
              <c:numCache>
                <c:formatCode>General</c:formatCode>
                <c:ptCount val="13"/>
                <c:pt idx="0">
                  <c:v>0.1502</c:v>
                </c:pt>
                <c:pt idx="1">
                  <c:v>0.15509999999999999</c:v>
                </c:pt>
                <c:pt idx="2">
                  <c:v>0.15759999999999999</c:v>
                </c:pt>
                <c:pt idx="3">
                  <c:v>0.1623</c:v>
                </c:pt>
                <c:pt idx="4">
                  <c:v>0.16569999999999999</c:v>
                </c:pt>
                <c:pt idx="5">
                  <c:v>0.17549999999999999</c:v>
                </c:pt>
                <c:pt idx="6">
                  <c:v>0.1918</c:v>
                </c:pt>
                <c:pt idx="7">
                  <c:v>0.2162</c:v>
                </c:pt>
                <c:pt idx="8">
                  <c:v>0.2399</c:v>
                </c:pt>
                <c:pt idx="9">
                  <c:v>0.26219999999999999</c:v>
                </c:pt>
                <c:pt idx="10">
                  <c:v>0.37619999999999998</c:v>
                </c:pt>
                <c:pt idx="11">
                  <c:v>0.49</c:v>
                </c:pt>
                <c:pt idx="12">
                  <c:v>0.60560000000000003</c:v>
                </c:pt>
              </c:numCache>
            </c:numRef>
          </c:yVal>
          <c:smooth val="0"/>
          <c:extLst>
            <c:ext xmlns:c16="http://schemas.microsoft.com/office/drawing/2014/chart" uri="{C3380CC4-5D6E-409C-BE32-E72D297353CC}">
              <c16:uniqueId val="{00000001-6450-4F09-BAD7-A880764C5BDE}"/>
            </c:ext>
          </c:extLst>
        </c:ser>
        <c:dLbls>
          <c:showLegendKey val="0"/>
          <c:showVal val="0"/>
          <c:showCatName val="0"/>
          <c:showSerName val="0"/>
          <c:showPercent val="0"/>
          <c:showBubbleSize val="0"/>
        </c:dLbls>
        <c:axId val="720796152"/>
        <c:axId val="720791232"/>
      </c:scatterChart>
      <c:valAx>
        <c:axId val="7207961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720791232"/>
        <c:crosses val="autoZero"/>
        <c:crossBetween val="midCat"/>
      </c:valAx>
      <c:valAx>
        <c:axId val="720791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crossAx val="7207961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GT"/>
        </a:p>
      </c:txPr>
    </c:legend>
    <c:plotVisOnly val="1"/>
    <c:dispBlanksAs val="gap"/>
    <c:showDLblsOverMax val="0"/>
  </c:chart>
  <c:spPr>
    <a:noFill/>
    <a:ln>
      <a:noFill/>
    </a:ln>
    <a:effectLst/>
  </c:spPr>
  <c:txPr>
    <a:bodyPr/>
    <a:lstStyle/>
    <a:p>
      <a:pPr>
        <a:defRPr/>
      </a:pPr>
      <a:endParaRPr lang="es-G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D84932-4DB9-45FC-88DB-75A75D0F46BA}" type="datetimeFigureOut">
              <a:rPr lang="es-GT" smtClean="0"/>
              <a:t>5/01/2022</a:t>
            </a:fld>
            <a:endParaRPr lang="es-GT"/>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5C6E5-2C10-43FD-AB1E-DD60247D567C}" type="slidenum">
              <a:rPr lang="es-GT" smtClean="0"/>
              <a:t>‹Nº›</a:t>
            </a:fld>
            <a:endParaRPr lang="es-GT"/>
          </a:p>
        </p:txBody>
      </p:sp>
    </p:spTree>
    <p:extLst>
      <p:ext uri="{BB962C8B-B14F-4D97-AF65-F5344CB8AC3E}">
        <p14:creationId xmlns:p14="http://schemas.microsoft.com/office/powerpoint/2010/main" val="3190383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C085C6E5-2C10-43FD-AB1E-DD60247D567C}" type="slidenum">
              <a:rPr lang="es-GT" smtClean="0"/>
              <a:t>6</a:t>
            </a:fld>
            <a:endParaRPr lang="es-GT"/>
          </a:p>
        </p:txBody>
      </p:sp>
    </p:spTree>
    <p:extLst>
      <p:ext uri="{BB962C8B-B14F-4D97-AF65-F5344CB8AC3E}">
        <p14:creationId xmlns:p14="http://schemas.microsoft.com/office/powerpoint/2010/main" val="338592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C085C6E5-2C10-43FD-AB1E-DD60247D567C}" type="slidenum">
              <a:rPr lang="es-GT" smtClean="0"/>
              <a:t>7</a:t>
            </a:fld>
            <a:endParaRPr lang="es-GT"/>
          </a:p>
        </p:txBody>
      </p:sp>
    </p:spTree>
    <p:extLst>
      <p:ext uri="{BB962C8B-B14F-4D97-AF65-F5344CB8AC3E}">
        <p14:creationId xmlns:p14="http://schemas.microsoft.com/office/powerpoint/2010/main" val="183854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Ausencia de plataforma móvil</a:t>
            </a:r>
          </a:p>
        </p:txBody>
      </p:sp>
      <p:sp>
        <p:nvSpPr>
          <p:cNvPr id="4" name="Marcador de número de diapositiva 3"/>
          <p:cNvSpPr>
            <a:spLocks noGrp="1"/>
          </p:cNvSpPr>
          <p:nvPr>
            <p:ph type="sldNum" sz="quarter" idx="5"/>
          </p:nvPr>
        </p:nvSpPr>
        <p:spPr/>
        <p:txBody>
          <a:bodyPr/>
          <a:lstStyle/>
          <a:p>
            <a:fld id="{C085C6E5-2C10-43FD-AB1E-DD60247D567C}" type="slidenum">
              <a:rPr lang="es-GT" smtClean="0"/>
              <a:t>33</a:t>
            </a:fld>
            <a:endParaRPr lang="es-GT"/>
          </a:p>
        </p:txBody>
      </p:sp>
    </p:spTree>
    <p:extLst>
      <p:ext uri="{BB962C8B-B14F-4D97-AF65-F5344CB8AC3E}">
        <p14:creationId xmlns:p14="http://schemas.microsoft.com/office/powerpoint/2010/main" val="3911017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1/5/2022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‹Nº›</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1/5/2022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C3642D-BA1C-4A59-94B3-C6B6EEF3056C}"/>
              </a:ext>
            </a:extLst>
          </p:cNvPr>
          <p:cNvSpPr>
            <a:spLocks noGrp="1"/>
          </p:cNvSpPr>
          <p:nvPr>
            <p:ph type="ctrTitle"/>
          </p:nvPr>
        </p:nvSpPr>
        <p:spPr/>
        <p:txBody>
          <a:bodyPr/>
          <a:lstStyle/>
          <a:p>
            <a:r>
              <a:rPr lang="es-GT" sz="2800" dirty="0"/>
              <a:t>Herramienta de Software de Visión por Computadora para Aplicaciones de Robótica de Enjambre en una Mesa de Prueba - Fase III</a:t>
            </a:r>
          </a:p>
        </p:txBody>
      </p:sp>
      <p:sp>
        <p:nvSpPr>
          <p:cNvPr id="3" name="Subtítulo 2">
            <a:extLst>
              <a:ext uri="{FF2B5EF4-FFF2-40B4-BE49-F238E27FC236}">
                <a16:creationId xmlns:a16="http://schemas.microsoft.com/office/drawing/2014/main" id="{78B352B7-CB9F-4CCF-B0EB-662ECC056FD8}"/>
              </a:ext>
            </a:extLst>
          </p:cNvPr>
          <p:cNvSpPr>
            <a:spLocks noGrp="1"/>
          </p:cNvSpPr>
          <p:nvPr>
            <p:ph type="subTitle" idx="1"/>
          </p:nvPr>
        </p:nvSpPr>
        <p:spPr/>
        <p:txBody>
          <a:bodyPr/>
          <a:lstStyle/>
          <a:p>
            <a:endParaRPr lang="es-GT" dirty="0"/>
          </a:p>
          <a:p>
            <a:r>
              <a:rPr lang="es-GT" dirty="0"/>
              <a:t>Por: José Ignacio Ramírez</a:t>
            </a:r>
          </a:p>
        </p:txBody>
      </p:sp>
    </p:spTree>
    <p:extLst>
      <p:ext uri="{BB962C8B-B14F-4D97-AF65-F5344CB8AC3E}">
        <p14:creationId xmlns:p14="http://schemas.microsoft.com/office/powerpoint/2010/main" val="1748673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ED41A9-077C-4217-900C-8F207B9D5F0B}"/>
              </a:ext>
            </a:extLst>
          </p:cNvPr>
          <p:cNvSpPr>
            <a:spLocks noGrp="1"/>
          </p:cNvSpPr>
          <p:nvPr>
            <p:ph type="title"/>
          </p:nvPr>
        </p:nvSpPr>
        <p:spPr/>
        <p:txBody>
          <a:bodyPr/>
          <a:lstStyle/>
          <a:p>
            <a:r>
              <a:rPr lang="es-GT" dirty="0"/>
              <a:t>Robótica de Enjambre</a:t>
            </a:r>
          </a:p>
        </p:txBody>
      </p:sp>
      <p:pic>
        <p:nvPicPr>
          <p:cNvPr id="6" name="Imagen 5" descr="Un dibujo de un gato&#10;&#10;Descripción generada automáticamente con confianza media">
            <a:extLst>
              <a:ext uri="{FF2B5EF4-FFF2-40B4-BE49-F238E27FC236}">
                <a16:creationId xmlns:a16="http://schemas.microsoft.com/office/drawing/2014/main" id="{A3F499B2-2C8C-4F52-B03D-17192F734753}"/>
              </a:ext>
            </a:extLst>
          </p:cNvPr>
          <p:cNvPicPr>
            <a:picLocks noChangeAspect="1"/>
          </p:cNvPicPr>
          <p:nvPr/>
        </p:nvPicPr>
        <p:blipFill>
          <a:blip r:embed="rId2"/>
          <a:stretch>
            <a:fillRect/>
          </a:stretch>
        </p:blipFill>
        <p:spPr>
          <a:xfrm>
            <a:off x="3812687" y="2776877"/>
            <a:ext cx="7197530" cy="3082949"/>
          </a:xfrm>
          <a:prstGeom prst="rect">
            <a:avLst/>
          </a:prstGeom>
        </p:spPr>
      </p:pic>
      <p:sp>
        <p:nvSpPr>
          <p:cNvPr id="3" name="CuadroTexto 2">
            <a:extLst>
              <a:ext uri="{FF2B5EF4-FFF2-40B4-BE49-F238E27FC236}">
                <a16:creationId xmlns:a16="http://schemas.microsoft.com/office/drawing/2014/main" id="{42106F32-4D73-430E-9E58-FB683EA51872}"/>
              </a:ext>
            </a:extLst>
          </p:cNvPr>
          <p:cNvSpPr txBox="1"/>
          <p:nvPr/>
        </p:nvSpPr>
        <p:spPr>
          <a:xfrm>
            <a:off x="11010217" y="5563576"/>
            <a:ext cx="443846" cy="369332"/>
          </a:xfrm>
          <a:prstGeom prst="rect">
            <a:avLst/>
          </a:prstGeom>
          <a:noFill/>
        </p:spPr>
        <p:txBody>
          <a:bodyPr wrap="square" rtlCol="0">
            <a:spAutoFit/>
          </a:bodyPr>
          <a:lstStyle/>
          <a:p>
            <a:r>
              <a:rPr lang="es-GT" dirty="0"/>
              <a:t>[5]</a:t>
            </a:r>
          </a:p>
        </p:txBody>
      </p:sp>
      <p:sp>
        <p:nvSpPr>
          <p:cNvPr id="5" name="CuadroTexto 4">
            <a:extLst>
              <a:ext uri="{FF2B5EF4-FFF2-40B4-BE49-F238E27FC236}">
                <a16:creationId xmlns:a16="http://schemas.microsoft.com/office/drawing/2014/main" id="{B92B13AB-A1F6-4780-B744-D03BCE13472D}"/>
              </a:ext>
            </a:extLst>
          </p:cNvPr>
          <p:cNvSpPr txBox="1"/>
          <p:nvPr/>
        </p:nvSpPr>
        <p:spPr>
          <a:xfrm>
            <a:off x="9464841" y="6392263"/>
            <a:ext cx="1755352" cy="461665"/>
          </a:xfrm>
          <a:prstGeom prst="rect">
            <a:avLst/>
          </a:prstGeom>
          <a:noFill/>
        </p:spPr>
        <p:txBody>
          <a:bodyPr wrap="none" rtlCol="0">
            <a:spAutoFit/>
          </a:bodyPr>
          <a:lstStyle/>
          <a:p>
            <a:r>
              <a:rPr lang="es-GT" sz="2400" dirty="0"/>
              <a:t>Diapositiva 5</a:t>
            </a:r>
          </a:p>
        </p:txBody>
      </p:sp>
      <p:sp>
        <p:nvSpPr>
          <p:cNvPr id="7" name="CuadroTexto 6">
            <a:extLst>
              <a:ext uri="{FF2B5EF4-FFF2-40B4-BE49-F238E27FC236}">
                <a16:creationId xmlns:a16="http://schemas.microsoft.com/office/drawing/2014/main" id="{F6CF9A64-87CB-4A74-80FE-6BC61B32E83E}"/>
              </a:ext>
            </a:extLst>
          </p:cNvPr>
          <p:cNvSpPr txBox="1"/>
          <p:nvPr/>
        </p:nvSpPr>
        <p:spPr>
          <a:xfrm>
            <a:off x="1033844" y="3302688"/>
            <a:ext cx="2527504" cy="2031325"/>
          </a:xfrm>
          <a:prstGeom prst="rect">
            <a:avLst/>
          </a:prstGeom>
          <a:noFill/>
        </p:spPr>
        <p:txBody>
          <a:bodyPr wrap="square" rtlCol="0">
            <a:spAutoFit/>
          </a:bodyPr>
          <a:lstStyle/>
          <a:p>
            <a:pPr algn="just"/>
            <a:r>
              <a:rPr lang="es-GT" dirty="0"/>
              <a:t>Enfoque de la robótica basado en colectivos de animales (como abejas, aves u hormigas) que propone utilizar múltiples robots simples en lugar de un robot más complejo</a:t>
            </a:r>
          </a:p>
        </p:txBody>
      </p:sp>
    </p:spTree>
    <p:extLst>
      <p:ext uri="{BB962C8B-B14F-4D97-AF65-F5344CB8AC3E}">
        <p14:creationId xmlns:p14="http://schemas.microsoft.com/office/powerpoint/2010/main" val="1614457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foto, diferente, cadena, diversos&#10;&#10;Descripción generada automáticamente">
            <a:extLst>
              <a:ext uri="{FF2B5EF4-FFF2-40B4-BE49-F238E27FC236}">
                <a16:creationId xmlns:a16="http://schemas.microsoft.com/office/drawing/2014/main" id="{076412BF-D288-4BD0-A12F-660E4140FAF1}"/>
              </a:ext>
            </a:extLst>
          </p:cNvPr>
          <p:cNvPicPr>
            <a:picLocks noChangeAspect="1"/>
          </p:cNvPicPr>
          <p:nvPr/>
        </p:nvPicPr>
        <p:blipFill>
          <a:blip r:embed="rId2"/>
          <a:stretch>
            <a:fillRect/>
          </a:stretch>
        </p:blipFill>
        <p:spPr>
          <a:xfrm>
            <a:off x="1003441" y="1736302"/>
            <a:ext cx="10185117" cy="3385396"/>
          </a:xfrm>
          <a:prstGeom prst="rect">
            <a:avLst/>
          </a:prstGeom>
        </p:spPr>
      </p:pic>
      <p:sp>
        <p:nvSpPr>
          <p:cNvPr id="3" name="CuadroTexto 2">
            <a:extLst>
              <a:ext uri="{FF2B5EF4-FFF2-40B4-BE49-F238E27FC236}">
                <a16:creationId xmlns:a16="http://schemas.microsoft.com/office/drawing/2014/main" id="{C3A2B82B-EE30-41C0-A63C-48B862E71533}"/>
              </a:ext>
            </a:extLst>
          </p:cNvPr>
          <p:cNvSpPr txBox="1"/>
          <p:nvPr/>
        </p:nvSpPr>
        <p:spPr>
          <a:xfrm>
            <a:off x="10769854" y="5250034"/>
            <a:ext cx="418704" cy="369332"/>
          </a:xfrm>
          <a:prstGeom prst="rect">
            <a:avLst/>
          </a:prstGeom>
          <a:noFill/>
        </p:spPr>
        <p:txBody>
          <a:bodyPr wrap="none" rtlCol="0">
            <a:spAutoFit/>
          </a:bodyPr>
          <a:lstStyle/>
          <a:p>
            <a:r>
              <a:rPr lang="es-GT" dirty="0"/>
              <a:t>[6]</a:t>
            </a:r>
          </a:p>
        </p:txBody>
      </p:sp>
      <p:sp>
        <p:nvSpPr>
          <p:cNvPr id="4" name="CuadroTexto 3">
            <a:extLst>
              <a:ext uri="{FF2B5EF4-FFF2-40B4-BE49-F238E27FC236}">
                <a16:creationId xmlns:a16="http://schemas.microsoft.com/office/drawing/2014/main" id="{FF7AC7B8-1842-4E0D-BFF0-BE122E03C7AA}"/>
              </a:ext>
            </a:extLst>
          </p:cNvPr>
          <p:cNvSpPr txBox="1"/>
          <p:nvPr/>
        </p:nvSpPr>
        <p:spPr>
          <a:xfrm>
            <a:off x="9464841" y="6392263"/>
            <a:ext cx="1755352" cy="461665"/>
          </a:xfrm>
          <a:prstGeom prst="rect">
            <a:avLst/>
          </a:prstGeom>
          <a:noFill/>
        </p:spPr>
        <p:txBody>
          <a:bodyPr wrap="none" rtlCol="0">
            <a:spAutoFit/>
          </a:bodyPr>
          <a:lstStyle/>
          <a:p>
            <a:r>
              <a:rPr lang="es-GT" sz="2400" dirty="0"/>
              <a:t>Diapositiva 6</a:t>
            </a:r>
          </a:p>
        </p:txBody>
      </p:sp>
    </p:spTree>
    <p:extLst>
      <p:ext uri="{BB962C8B-B14F-4D97-AF65-F5344CB8AC3E}">
        <p14:creationId xmlns:p14="http://schemas.microsoft.com/office/powerpoint/2010/main" val="230765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F7AC7B8-1842-4E0D-BFF0-BE122E03C7AA}"/>
              </a:ext>
            </a:extLst>
          </p:cNvPr>
          <p:cNvSpPr txBox="1"/>
          <p:nvPr/>
        </p:nvSpPr>
        <p:spPr>
          <a:xfrm>
            <a:off x="9464841" y="6392263"/>
            <a:ext cx="1755352" cy="830997"/>
          </a:xfrm>
          <a:prstGeom prst="rect">
            <a:avLst/>
          </a:prstGeom>
          <a:noFill/>
        </p:spPr>
        <p:txBody>
          <a:bodyPr wrap="none" rtlCol="0">
            <a:spAutoFit/>
          </a:bodyPr>
          <a:lstStyle/>
          <a:p>
            <a:r>
              <a:rPr lang="es-GT" sz="2400" dirty="0"/>
              <a:t>Diapositiva 7</a:t>
            </a:r>
          </a:p>
          <a:p>
            <a:endParaRPr lang="es-GT" sz="2400" dirty="0"/>
          </a:p>
        </p:txBody>
      </p:sp>
      <p:sp>
        <p:nvSpPr>
          <p:cNvPr id="5" name="CuadroTexto 4">
            <a:extLst>
              <a:ext uri="{FF2B5EF4-FFF2-40B4-BE49-F238E27FC236}">
                <a16:creationId xmlns:a16="http://schemas.microsoft.com/office/drawing/2014/main" id="{795C7800-B574-459B-8AEC-8C87A288F909}"/>
              </a:ext>
            </a:extLst>
          </p:cNvPr>
          <p:cNvSpPr txBox="1"/>
          <p:nvPr/>
        </p:nvSpPr>
        <p:spPr>
          <a:xfrm>
            <a:off x="3956105" y="2136338"/>
            <a:ext cx="4279789" cy="2585323"/>
          </a:xfrm>
          <a:prstGeom prst="rect">
            <a:avLst/>
          </a:prstGeom>
          <a:noFill/>
        </p:spPr>
        <p:txBody>
          <a:bodyPr wrap="square" rtlCol="0">
            <a:spAutoFit/>
          </a:bodyPr>
          <a:lstStyle/>
          <a:p>
            <a:pPr algn="just"/>
            <a:r>
              <a:rPr lang="es-GT" dirty="0"/>
              <a:t>Pose: Describe la posición y orientación de un objeto. Para una vista en 2D, esta se puede dar en un vector de 3 componentes (v = [x, y, </a:t>
            </a:r>
            <a:r>
              <a:rPr lang="es-GT" dirty="0">
                <a:sym typeface="Symbol" panose="05050102010706020507" pitchFamily="18" charset="2"/>
              </a:rPr>
              <a:t>]).</a:t>
            </a:r>
          </a:p>
          <a:p>
            <a:pPr algn="just"/>
            <a:endParaRPr lang="es-GT" dirty="0">
              <a:sym typeface="Symbol" panose="05050102010706020507" pitchFamily="18" charset="2"/>
            </a:endParaRPr>
          </a:p>
          <a:p>
            <a:pPr algn="just"/>
            <a:r>
              <a:rPr lang="es-GT" dirty="0">
                <a:sym typeface="Symbol" panose="05050102010706020507" pitchFamily="18" charset="2"/>
              </a:rPr>
              <a:t>Sobrecarga (</a:t>
            </a:r>
            <a:r>
              <a:rPr lang="es-GT" i="1" dirty="0" err="1">
                <a:sym typeface="Symbol" panose="05050102010706020507" pitchFamily="18" charset="2"/>
              </a:rPr>
              <a:t>overhead</a:t>
            </a:r>
            <a:r>
              <a:rPr lang="es-GT" dirty="0">
                <a:sym typeface="Symbol" panose="05050102010706020507" pitchFamily="18" charset="2"/>
              </a:rPr>
              <a:t>): En programación, el tiempo no directamente atribuido a la ejecución del programa (Como creación y destrucción de hilos, cambio de hilos, espera de datos externos).</a:t>
            </a:r>
            <a:endParaRPr lang="es-GT" dirty="0"/>
          </a:p>
        </p:txBody>
      </p:sp>
    </p:spTree>
    <p:extLst>
      <p:ext uri="{BB962C8B-B14F-4D97-AF65-F5344CB8AC3E}">
        <p14:creationId xmlns:p14="http://schemas.microsoft.com/office/powerpoint/2010/main" val="231840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1133772" y="1815955"/>
            <a:ext cx="2394285" cy="593000"/>
          </a:xfrm>
        </p:spPr>
        <p:txBody>
          <a:bodyPr>
            <a:normAutofit/>
          </a:bodyPr>
          <a:lstStyle/>
          <a:p>
            <a:r>
              <a:rPr lang="es-GT" sz="3100" dirty="0"/>
              <a:t>Antecedentes</a:t>
            </a:r>
            <a:endParaRPr lang="es-GT" dirty="0"/>
          </a:p>
        </p:txBody>
      </p:sp>
      <p:pic>
        <p:nvPicPr>
          <p:cNvPr id="6" name="Imagen 5" descr="Interfaz de usuario gráfica&#10;&#10;Descripción generada automáticamente">
            <a:extLst>
              <a:ext uri="{FF2B5EF4-FFF2-40B4-BE49-F238E27FC236}">
                <a16:creationId xmlns:a16="http://schemas.microsoft.com/office/drawing/2014/main" id="{2D32B181-5CEB-407A-B5C5-04380B69ACFD}"/>
              </a:ext>
            </a:extLst>
          </p:cNvPr>
          <p:cNvPicPr>
            <a:picLocks noChangeAspect="1"/>
          </p:cNvPicPr>
          <p:nvPr/>
        </p:nvPicPr>
        <p:blipFill>
          <a:blip r:embed="rId2"/>
          <a:stretch>
            <a:fillRect/>
          </a:stretch>
        </p:blipFill>
        <p:spPr>
          <a:xfrm>
            <a:off x="3946761" y="1815955"/>
            <a:ext cx="6689154" cy="3226090"/>
          </a:xfrm>
          <a:prstGeom prst="rect">
            <a:avLst/>
          </a:prstGeom>
        </p:spPr>
      </p:pic>
      <p:sp>
        <p:nvSpPr>
          <p:cNvPr id="3" name="CuadroTexto 2">
            <a:extLst>
              <a:ext uri="{FF2B5EF4-FFF2-40B4-BE49-F238E27FC236}">
                <a16:creationId xmlns:a16="http://schemas.microsoft.com/office/drawing/2014/main" id="{C6A9108F-6B17-4331-A0AC-B03A748E59BA}"/>
              </a:ext>
            </a:extLst>
          </p:cNvPr>
          <p:cNvSpPr txBox="1"/>
          <p:nvPr/>
        </p:nvSpPr>
        <p:spPr>
          <a:xfrm>
            <a:off x="10635915" y="4672713"/>
            <a:ext cx="418704" cy="369332"/>
          </a:xfrm>
          <a:prstGeom prst="rect">
            <a:avLst/>
          </a:prstGeom>
          <a:noFill/>
        </p:spPr>
        <p:txBody>
          <a:bodyPr wrap="none" rtlCol="0">
            <a:spAutoFit/>
          </a:bodyPr>
          <a:lstStyle/>
          <a:p>
            <a:r>
              <a:rPr lang="es-GT" dirty="0"/>
              <a:t>[7]</a:t>
            </a:r>
          </a:p>
        </p:txBody>
      </p:sp>
      <p:sp>
        <p:nvSpPr>
          <p:cNvPr id="5" name="CuadroTexto 4">
            <a:extLst>
              <a:ext uri="{FF2B5EF4-FFF2-40B4-BE49-F238E27FC236}">
                <a16:creationId xmlns:a16="http://schemas.microsoft.com/office/drawing/2014/main" id="{469430FD-4932-4F5E-AFFE-9CCFF119A5CC}"/>
              </a:ext>
            </a:extLst>
          </p:cNvPr>
          <p:cNvSpPr txBox="1"/>
          <p:nvPr/>
        </p:nvSpPr>
        <p:spPr>
          <a:xfrm>
            <a:off x="9464841" y="6392263"/>
            <a:ext cx="1755352" cy="461665"/>
          </a:xfrm>
          <a:prstGeom prst="rect">
            <a:avLst/>
          </a:prstGeom>
          <a:noFill/>
        </p:spPr>
        <p:txBody>
          <a:bodyPr wrap="none" rtlCol="0">
            <a:spAutoFit/>
          </a:bodyPr>
          <a:lstStyle/>
          <a:p>
            <a:r>
              <a:rPr lang="es-GT" sz="2400" dirty="0"/>
              <a:t>Diapositiva 8</a:t>
            </a:r>
          </a:p>
        </p:txBody>
      </p:sp>
      <p:sp>
        <p:nvSpPr>
          <p:cNvPr id="4" name="CuadroTexto 3">
            <a:extLst>
              <a:ext uri="{FF2B5EF4-FFF2-40B4-BE49-F238E27FC236}">
                <a16:creationId xmlns:a16="http://schemas.microsoft.com/office/drawing/2014/main" id="{33A8147D-BF73-4D6A-A683-13138301DB58}"/>
              </a:ext>
            </a:extLst>
          </p:cNvPr>
          <p:cNvSpPr txBox="1"/>
          <p:nvPr/>
        </p:nvSpPr>
        <p:spPr>
          <a:xfrm>
            <a:off x="951293" y="2549055"/>
            <a:ext cx="2759241" cy="2308324"/>
          </a:xfrm>
          <a:prstGeom prst="rect">
            <a:avLst/>
          </a:prstGeom>
          <a:noFill/>
        </p:spPr>
        <p:txBody>
          <a:bodyPr wrap="square" rtlCol="0">
            <a:spAutoFit/>
          </a:bodyPr>
          <a:lstStyle/>
          <a:p>
            <a:r>
              <a:rPr lang="es-GT" sz="1800" dirty="0"/>
              <a:t>Diseño de identificadores</a:t>
            </a:r>
          </a:p>
          <a:p>
            <a:pPr marL="285750" indent="-285750">
              <a:buFont typeface="Arial" panose="020B0604020202020204" pitchFamily="34" charset="0"/>
              <a:buChar char="•"/>
            </a:pPr>
            <a:r>
              <a:rPr lang="es-GT" dirty="0"/>
              <a:t>Cuadrícula de 3x3.</a:t>
            </a:r>
          </a:p>
          <a:p>
            <a:pPr marL="285750" indent="-285750">
              <a:buFont typeface="Arial" panose="020B0604020202020204" pitchFamily="34" charset="0"/>
              <a:buChar char="•"/>
            </a:pPr>
            <a:r>
              <a:rPr lang="es-GT" dirty="0"/>
              <a:t>Pivote para orientación.</a:t>
            </a:r>
          </a:p>
          <a:p>
            <a:pPr marL="285750" indent="-285750">
              <a:buFont typeface="Arial" panose="020B0604020202020204" pitchFamily="34" charset="0"/>
              <a:buChar char="•"/>
            </a:pPr>
            <a:r>
              <a:rPr lang="es-GT" dirty="0"/>
              <a:t>Los cuadros restantes forman una cadena binaria dependiente del color de la casilla.</a:t>
            </a:r>
          </a:p>
          <a:p>
            <a:pPr marL="285750" indent="-285750">
              <a:buFont typeface="Arial" panose="020B0604020202020204" pitchFamily="34" charset="0"/>
              <a:buChar char="•"/>
            </a:pPr>
            <a:r>
              <a:rPr lang="es-GT" dirty="0"/>
              <a:t>Valores desde 0 hasta 255</a:t>
            </a:r>
          </a:p>
        </p:txBody>
      </p:sp>
    </p:spTree>
    <p:extLst>
      <p:ext uri="{BB962C8B-B14F-4D97-AF65-F5344CB8AC3E}">
        <p14:creationId xmlns:p14="http://schemas.microsoft.com/office/powerpoint/2010/main" val="2541281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BE9F7-3D7A-4B73-B7A6-50FA27533B7C}"/>
              </a:ext>
            </a:extLst>
          </p:cNvPr>
          <p:cNvSpPr>
            <a:spLocks noGrp="1"/>
          </p:cNvSpPr>
          <p:nvPr>
            <p:ph type="title"/>
          </p:nvPr>
        </p:nvSpPr>
        <p:spPr>
          <a:xfrm>
            <a:off x="1343523" y="2378239"/>
            <a:ext cx="2378243" cy="1050757"/>
          </a:xfrm>
        </p:spPr>
        <p:txBody>
          <a:bodyPr>
            <a:normAutofit/>
          </a:bodyPr>
          <a:lstStyle/>
          <a:p>
            <a:r>
              <a:rPr lang="es-GT" dirty="0"/>
              <a:t>Mesa de Pruebas UVG</a:t>
            </a:r>
          </a:p>
        </p:txBody>
      </p:sp>
      <p:pic>
        <p:nvPicPr>
          <p:cNvPr id="5" name="Imagen 4" descr="Diagrama&#10;&#10;Descripción generada automáticamente">
            <a:extLst>
              <a:ext uri="{FF2B5EF4-FFF2-40B4-BE49-F238E27FC236}">
                <a16:creationId xmlns:a16="http://schemas.microsoft.com/office/drawing/2014/main" id="{3F384C43-9CA4-4195-B096-CC7ED2EF2CE4}"/>
              </a:ext>
            </a:extLst>
          </p:cNvPr>
          <p:cNvPicPr>
            <a:picLocks noChangeAspect="1"/>
          </p:cNvPicPr>
          <p:nvPr/>
        </p:nvPicPr>
        <p:blipFill>
          <a:blip r:embed="rId2"/>
          <a:stretch>
            <a:fillRect/>
          </a:stretch>
        </p:blipFill>
        <p:spPr>
          <a:xfrm>
            <a:off x="4069070" y="1081230"/>
            <a:ext cx="3539611" cy="4695535"/>
          </a:xfrm>
          <a:prstGeom prst="rect">
            <a:avLst/>
          </a:prstGeom>
        </p:spPr>
      </p:pic>
      <p:pic>
        <p:nvPicPr>
          <p:cNvPr id="6" name="Imagen 5" descr="Un cuarto con piso de madera&#10;&#10;Descripción generada automáticamente con confianza baja">
            <a:extLst>
              <a:ext uri="{FF2B5EF4-FFF2-40B4-BE49-F238E27FC236}">
                <a16:creationId xmlns:a16="http://schemas.microsoft.com/office/drawing/2014/main" id="{9E243555-3B27-4938-8ECD-A944A16BD086}"/>
              </a:ext>
            </a:extLst>
          </p:cNvPr>
          <p:cNvPicPr>
            <a:picLocks noChangeAspect="1"/>
          </p:cNvPicPr>
          <p:nvPr/>
        </p:nvPicPr>
        <p:blipFill>
          <a:blip r:embed="rId3"/>
          <a:stretch>
            <a:fillRect/>
          </a:stretch>
        </p:blipFill>
        <p:spPr>
          <a:xfrm>
            <a:off x="8029899" y="733112"/>
            <a:ext cx="2555948" cy="5391769"/>
          </a:xfrm>
          <a:prstGeom prst="rect">
            <a:avLst/>
          </a:prstGeom>
        </p:spPr>
      </p:pic>
      <p:sp>
        <p:nvSpPr>
          <p:cNvPr id="7" name="CuadroTexto 6">
            <a:extLst>
              <a:ext uri="{FF2B5EF4-FFF2-40B4-BE49-F238E27FC236}">
                <a16:creationId xmlns:a16="http://schemas.microsoft.com/office/drawing/2014/main" id="{4FAC7B7F-1DBB-4053-9914-1D50B1F04B46}"/>
              </a:ext>
            </a:extLst>
          </p:cNvPr>
          <p:cNvSpPr txBox="1"/>
          <p:nvPr/>
        </p:nvSpPr>
        <p:spPr>
          <a:xfrm>
            <a:off x="7042484" y="5755549"/>
            <a:ext cx="418704" cy="369332"/>
          </a:xfrm>
          <a:prstGeom prst="rect">
            <a:avLst/>
          </a:prstGeom>
          <a:noFill/>
        </p:spPr>
        <p:txBody>
          <a:bodyPr wrap="none" rtlCol="0">
            <a:spAutoFit/>
          </a:bodyPr>
          <a:lstStyle/>
          <a:p>
            <a:r>
              <a:rPr lang="es-GT" dirty="0"/>
              <a:t>[7]</a:t>
            </a:r>
          </a:p>
        </p:txBody>
      </p:sp>
      <p:sp>
        <p:nvSpPr>
          <p:cNvPr id="8" name="CuadroTexto 7">
            <a:extLst>
              <a:ext uri="{FF2B5EF4-FFF2-40B4-BE49-F238E27FC236}">
                <a16:creationId xmlns:a16="http://schemas.microsoft.com/office/drawing/2014/main" id="{C2342EF5-4EAC-4280-8EBB-5E110DB7A5DD}"/>
              </a:ext>
            </a:extLst>
          </p:cNvPr>
          <p:cNvSpPr txBox="1"/>
          <p:nvPr/>
        </p:nvSpPr>
        <p:spPr>
          <a:xfrm>
            <a:off x="9464841" y="6392263"/>
            <a:ext cx="1755352" cy="461665"/>
          </a:xfrm>
          <a:prstGeom prst="rect">
            <a:avLst/>
          </a:prstGeom>
          <a:noFill/>
        </p:spPr>
        <p:txBody>
          <a:bodyPr wrap="none" rtlCol="0">
            <a:spAutoFit/>
          </a:bodyPr>
          <a:lstStyle/>
          <a:p>
            <a:r>
              <a:rPr lang="es-GT" sz="2400" dirty="0"/>
              <a:t>Diapositiva 9</a:t>
            </a:r>
          </a:p>
        </p:txBody>
      </p:sp>
      <p:sp>
        <p:nvSpPr>
          <p:cNvPr id="9" name="CuadroTexto 8">
            <a:extLst>
              <a:ext uri="{FF2B5EF4-FFF2-40B4-BE49-F238E27FC236}">
                <a16:creationId xmlns:a16="http://schemas.microsoft.com/office/drawing/2014/main" id="{E0476473-C237-4772-8DF6-478F29A978B3}"/>
              </a:ext>
            </a:extLst>
          </p:cNvPr>
          <p:cNvSpPr txBox="1"/>
          <p:nvPr/>
        </p:nvSpPr>
        <p:spPr>
          <a:xfrm>
            <a:off x="1469591" y="3772505"/>
            <a:ext cx="2252175" cy="1200329"/>
          </a:xfrm>
          <a:prstGeom prst="rect">
            <a:avLst/>
          </a:prstGeom>
          <a:noFill/>
        </p:spPr>
        <p:txBody>
          <a:bodyPr wrap="square" rtlCol="0">
            <a:spAutoFit/>
          </a:bodyPr>
          <a:lstStyle/>
          <a:p>
            <a:pPr marL="285750" indent="-285750">
              <a:buFont typeface="Arial" panose="020B0604020202020204" pitchFamily="34" charset="0"/>
              <a:buChar char="•"/>
            </a:pPr>
            <a:r>
              <a:rPr lang="es-GT" dirty="0"/>
              <a:t>Área de 1.2x0.9m</a:t>
            </a:r>
          </a:p>
          <a:p>
            <a:pPr marL="285750" indent="-285750">
              <a:buFont typeface="Arial" panose="020B0604020202020204" pitchFamily="34" charset="0"/>
              <a:buChar char="•"/>
            </a:pPr>
            <a:r>
              <a:rPr lang="es-GT" dirty="0"/>
              <a:t>Cámara de resolución: 1280x960p</a:t>
            </a:r>
          </a:p>
        </p:txBody>
      </p:sp>
    </p:spTree>
    <p:extLst>
      <p:ext uri="{BB962C8B-B14F-4D97-AF65-F5344CB8AC3E}">
        <p14:creationId xmlns:p14="http://schemas.microsoft.com/office/powerpoint/2010/main" val="2055332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BE9F7-3D7A-4B73-B7A6-50FA27533B7C}"/>
              </a:ext>
            </a:extLst>
          </p:cNvPr>
          <p:cNvSpPr>
            <a:spLocks noGrp="1"/>
          </p:cNvSpPr>
          <p:nvPr>
            <p:ph type="title"/>
          </p:nvPr>
        </p:nvSpPr>
        <p:spPr>
          <a:xfrm>
            <a:off x="1343525" y="2903620"/>
            <a:ext cx="2378243" cy="1050757"/>
          </a:xfrm>
        </p:spPr>
        <p:txBody>
          <a:bodyPr>
            <a:normAutofit/>
          </a:bodyPr>
          <a:lstStyle/>
          <a:p>
            <a:r>
              <a:rPr lang="es-GT" dirty="0"/>
              <a:t>Herramienta en C++</a:t>
            </a:r>
          </a:p>
        </p:txBody>
      </p:sp>
      <p:sp>
        <p:nvSpPr>
          <p:cNvPr id="7" name="CuadroTexto 6">
            <a:extLst>
              <a:ext uri="{FF2B5EF4-FFF2-40B4-BE49-F238E27FC236}">
                <a16:creationId xmlns:a16="http://schemas.microsoft.com/office/drawing/2014/main" id="{4FAC7B7F-1DBB-4053-9914-1D50B1F04B46}"/>
              </a:ext>
            </a:extLst>
          </p:cNvPr>
          <p:cNvSpPr txBox="1"/>
          <p:nvPr/>
        </p:nvSpPr>
        <p:spPr>
          <a:xfrm>
            <a:off x="9203633" y="5447956"/>
            <a:ext cx="418704" cy="369332"/>
          </a:xfrm>
          <a:prstGeom prst="rect">
            <a:avLst/>
          </a:prstGeom>
          <a:noFill/>
        </p:spPr>
        <p:txBody>
          <a:bodyPr wrap="none" rtlCol="0">
            <a:spAutoFit/>
          </a:bodyPr>
          <a:lstStyle/>
          <a:p>
            <a:r>
              <a:rPr lang="es-GT" dirty="0"/>
              <a:t>[7]</a:t>
            </a:r>
          </a:p>
        </p:txBody>
      </p:sp>
      <p:sp>
        <p:nvSpPr>
          <p:cNvPr id="8" name="CuadroTexto 7">
            <a:extLst>
              <a:ext uri="{FF2B5EF4-FFF2-40B4-BE49-F238E27FC236}">
                <a16:creationId xmlns:a16="http://schemas.microsoft.com/office/drawing/2014/main" id="{C2342EF5-4EAC-4280-8EBB-5E110DB7A5DD}"/>
              </a:ext>
            </a:extLst>
          </p:cNvPr>
          <p:cNvSpPr txBox="1"/>
          <p:nvPr/>
        </p:nvSpPr>
        <p:spPr>
          <a:xfrm>
            <a:off x="9464841" y="6392263"/>
            <a:ext cx="1899623" cy="461665"/>
          </a:xfrm>
          <a:prstGeom prst="rect">
            <a:avLst/>
          </a:prstGeom>
          <a:noFill/>
        </p:spPr>
        <p:txBody>
          <a:bodyPr wrap="none" rtlCol="0">
            <a:spAutoFit/>
          </a:bodyPr>
          <a:lstStyle/>
          <a:p>
            <a:r>
              <a:rPr lang="es-GT" sz="2400" dirty="0"/>
              <a:t>Diapositiva 10</a:t>
            </a:r>
          </a:p>
        </p:txBody>
      </p:sp>
      <p:pic>
        <p:nvPicPr>
          <p:cNvPr id="4" name="Imagen 3">
            <a:extLst>
              <a:ext uri="{FF2B5EF4-FFF2-40B4-BE49-F238E27FC236}">
                <a16:creationId xmlns:a16="http://schemas.microsoft.com/office/drawing/2014/main" id="{859B2D47-C46B-4769-9B93-53151474E2A1}"/>
              </a:ext>
            </a:extLst>
          </p:cNvPr>
          <p:cNvPicPr>
            <a:picLocks noChangeAspect="1"/>
          </p:cNvPicPr>
          <p:nvPr/>
        </p:nvPicPr>
        <p:blipFill>
          <a:blip r:embed="rId2"/>
          <a:stretch>
            <a:fillRect/>
          </a:stretch>
        </p:blipFill>
        <p:spPr>
          <a:xfrm>
            <a:off x="4367810" y="733119"/>
            <a:ext cx="4835823" cy="5092706"/>
          </a:xfrm>
          <a:prstGeom prst="rect">
            <a:avLst/>
          </a:prstGeom>
        </p:spPr>
      </p:pic>
    </p:spTree>
    <p:extLst>
      <p:ext uri="{BB962C8B-B14F-4D97-AF65-F5344CB8AC3E}">
        <p14:creationId xmlns:p14="http://schemas.microsoft.com/office/powerpoint/2010/main" val="1979315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A59AB31-E924-4EC8-B3E1-71E589FEBAA5}"/>
              </a:ext>
            </a:extLst>
          </p:cNvPr>
          <p:cNvPicPr>
            <a:picLocks noChangeAspect="1"/>
          </p:cNvPicPr>
          <p:nvPr/>
        </p:nvPicPr>
        <p:blipFill>
          <a:blip r:embed="rId2"/>
          <a:stretch>
            <a:fillRect/>
          </a:stretch>
        </p:blipFill>
        <p:spPr>
          <a:xfrm>
            <a:off x="830422" y="3711304"/>
            <a:ext cx="3183692" cy="2219579"/>
          </a:xfrm>
          <a:prstGeom prst="rect">
            <a:avLst/>
          </a:prstGeom>
        </p:spPr>
      </p:pic>
      <p:pic>
        <p:nvPicPr>
          <p:cNvPr id="5" name="Imagen 4">
            <a:extLst>
              <a:ext uri="{FF2B5EF4-FFF2-40B4-BE49-F238E27FC236}">
                <a16:creationId xmlns:a16="http://schemas.microsoft.com/office/drawing/2014/main" id="{6D8E8FA0-42B2-4985-B88F-109E6B083740}"/>
              </a:ext>
            </a:extLst>
          </p:cNvPr>
          <p:cNvPicPr>
            <a:picLocks noChangeAspect="1"/>
          </p:cNvPicPr>
          <p:nvPr/>
        </p:nvPicPr>
        <p:blipFill>
          <a:blip r:embed="rId3"/>
          <a:stretch>
            <a:fillRect/>
          </a:stretch>
        </p:blipFill>
        <p:spPr>
          <a:xfrm>
            <a:off x="4497151" y="3676650"/>
            <a:ext cx="3197698" cy="2219579"/>
          </a:xfrm>
          <a:prstGeom prst="rect">
            <a:avLst/>
          </a:prstGeom>
        </p:spPr>
      </p:pic>
      <p:pic>
        <p:nvPicPr>
          <p:cNvPr id="7" name="Imagen 6">
            <a:extLst>
              <a:ext uri="{FF2B5EF4-FFF2-40B4-BE49-F238E27FC236}">
                <a16:creationId xmlns:a16="http://schemas.microsoft.com/office/drawing/2014/main" id="{DD58BCCF-8D09-408E-822D-765BAC09E0F4}"/>
              </a:ext>
            </a:extLst>
          </p:cNvPr>
          <p:cNvPicPr>
            <a:picLocks noChangeAspect="1"/>
          </p:cNvPicPr>
          <p:nvPr/>
        </p:nvPicPr>
        <p:blipFill>
          <a:blip r:embed="rId4"/>
          <a:stretch>
            <a:fillRect/>
          </a:stretch>
        </p:blipFill>
        <p:spPr>
          <a:xfrm>
            <a:off x="8177886" y="3552824"/>
            <a:ext cx="3041498" cy="2467229"/>
          </a:xfrm>
          <a:prstGeom prst="rect">
            <a:avLst/>
          </a:prstGeom>
        </p:spPr>
      </p:pic>
      <p:pic>
        <p:nvPicPr>
          <p:cNvPr id="11" name="Imagen 10">
            <a:extLst>
              <a:ext uri="{FF2B5EF4-FFF2-40B4-BE49-F238E27FC236}">
                <a16:creationId xmlns:a16="http://schemas.microsoft.com/office/drawing/2014/main" id="{0970AEA2-20BB-4A86-B5AE-281443BA0F88}"/>
              </a:ext>
            </a:extLst>
          </p:cNvPr>
          <p:cNvPicPr>
            <a:picLocks noChangeAspect="1"/>
          </p:cNvPicPr>
          <p:nvPr/>
        </p:nvPicPr>
        <p:blipFill>
          <a:blip r:embed="rId5"/>
          <a:stretch>
            <a:fillRect/>
          </a:stretch>
        </p:blipFill>
        <p:spPr>
          <a:xfrm>
            <a:off x="4935335" y="961771"/>
            <a:ext cx="6030184" cy="2219579"/>
          </a:xfrm>
          <a:prstGeom prst="rect">
            <a:avLst/>
          </a:prstGeom>
        </p:spPr>
      </p:pic>
      <p:sp>
        <p:nvSpPr>
          <p:cNvPr id="6" name="CuadroTexto 5">
            <a:extLst>
              <a:ext uri="{FF2B5EF4-FFF2-40B4-BE49-F238E27FC236}">
                <a16:creationId xmlns:a16="http://schemas.microsoft.com/office/drawing/2014/main" id="{08EAD13A-A12A-4B23-BFB6-8F64235D2D72}"/>
              </a:ext>
            </a:extLst>
          </p:cNvPr>
          <p:cNvSpPr txBox="1"/>
          <p:nvPr/>
        </p:nvSpPr>
        <p:spPr>
          <a:xfrm>
            <a:off x="11010032" y="2944620"/>
            <a:ext cx="418704" cy="369332"/>
          </a:xfrm>
          <a:prstGeom prst="rect">
            <a:avLst/>
          </a:prstGeom>
          <a:noFill/>
        </p:spPr>
        <p:txBody>
          <a:bodyPr wrap="none" rtlCol="0">
            <a:spAutoFit/>
          </a:bodyPr>
          <a:lstStyle/>
          <a:p>
            <a:r>
              <a:rPr lang="es-GT" dirty="0"/>
              <a:t>[8]</a:t>
            </a:r>
          </a:p>
        </p:txBody>
      </p:sp>
      <p:sp>
        <p:nvSpPr>
          <p:cNvPr id="8" name="CuadroTexto 7">
            <a:extLst>
              <a:ext uri="{FF2B5EF4-FFF2-40B4-BE49-F238E27FC236}">
                <a16:creationId xmlns:a16="http://schemas.microsoft.com/office/drawing/2014/main" id="{C1619B21-E779-4C75-9E12-18B8B9F79B91}"/>
              </a:ext>
            </a:extLst>
          </p:cNvPr>
          <p:cNvSpPr txBox="1"/>
          <p:nvPr/>
        </p:nvSpPr>
        <p:spPr>
          <a:xfrm>
            <a:off x="11152226" y="5835387"/>
            <a:ext cx="418704" cy="369332"/>
          </a:xfrm>
          <a:prstGeom prst="rect">
            <a:avLst/>
          </a:prstGeom>
          <a:noFill/>
        </p:spPr>
        <p:txBody>
          <a:bodyPr wrap="none" rtlCol="0">
            <a:spAutoFit/>
          </a:bodyPr>
          <a:lstStyle/>
          <a:p>
            <a:r>
              <a:rPr lang="es-GT" dirty="0"/>
              <a:t>[8]</a:t>
            </a:r>
          </a:p>
        </p:txBody>
      </p:sp>
      <p:sp>
        <p:nvSpPr>
          <p:cNvPr id="9" name="CuadroTexto 8">
            <a:extLst>
              <a:ext uri="{FF2B5EF4-FFF2-40B4-BE49-F238E27FC236}">
                <a16:creationId xmlns:a16="http://schemas.microsoft.com/office/drawing/2014/main" id="{AED830E8-AB7E-4B73-B987-7D17BBDC1557}"/>
              </a:ext>
            </a:extLst>
          </p:cNvPr>
          <p:cNvSpPr txBox="1"/>
          <p:nvPr/>
        </p:nvSpPr>
        <p:spPr>
          <a:xfrm>
            <a:off x="9464841" y="6392263"/>
            <a:ext cx="1899623" cy="461665"/>
          </a:xfrm>
          <a:prstGeom prst="rect">
            <a:avLst/>
          </a:prstGeom>
          <a:noFill/>
        </p:spPr>
        <p:txBody>
          <a:bodyPr wrap="none" rtlCol="0">
            <a:spAutoFit/>
          </a:bodyPr>
          <a:lstStyle/>
          <a:p>
            <a:r>
              <a:rPr lang="es-GT" sz="2400" dirty="0"/>
              <a:t>Diapositiva 11</a:t>
            </a:r>
          </a:p>
        </p:txBody>
      </p:sp>
      <p:sp>
        <p:nvSpPr>
          <p:cNvPr id="10" name="CuadroTexto 9">
            <a:extLst>
              <a:ext uri="{FF2B5EF4-FFF2-40B4-BE49-F238E27FC236}">
                <a16:creationId xmlns:a16="http://schemas.microsoft.com/office/drawing/2014/main" id="{A2D7490E-07DB-4175-8981-4487E133F588}"/>
              </a:ext>
            </a:extLst>
          </p:cNvPr>
          <p:cNvSpPr txBox="1"/>
          <p:nvPr/>
        </p:nvSpPr>
        <p:spPr>
          <a:xfrm>
            <a:off x="1483891" y="1609895"/>
            <a:ext cx="1876753" cy="923330"/>
          </a:xfrm>
          <a:prstGeom prst="rect">
            <a:avLst/>
          </a:prstGeom>
          <a:noFill/>
        </p:spPr>
        <p:txBody>
          <a:bodyPr wrap="square" rtlCol="0">
            <a:spAutoFit/>
          </a:bodyPr>
          <a:lstStyle/>
          <a:p>
            <a:r>
              <a:rPr lang="es-GT" dirty="0"/>
              <a:t>No desarrollada ni verificada en la mesa de la UVG.</a:t>
            </a:r>
          </a:p>
        </p:txBody>
      </p:sp>
    </p:spTree>
    <p:extLst>
      <p:ext uri="{BB962C8B-B14F-4D97-AF65-F5344CB8AC3E}">
        <p14:creationId xmlns:p14="http://schemas.microsoft.com/office/powerpoint/2010/main" val="1079339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BE9F7-3D7A-4B73-B7A6-50FA27533B7C}"/>
              </a:ext>
            </a:extLst>
          </p:cNvPr>
          <p:cNvSpPr>
            <a:spLocks noGrp="1"/>
          </p:cNvSpPr>
          <p:nvPr>
            <p:ph type="title"/>
          </p:nvPr>
        </p:nvSpPr>
        <p:spPr>
          <a:xfrm>
            <a:off x="1343525" y="2903620"/>
            <a:ext cx="2378243" cy="1050757"/>
          </a:xfrm>
        </p:spPr>
        <p:txBody>
          <a:bodyPr>
            <a:normAutofit/>
          </a:bodyPr>
          <a:lstStyle/>
          <a:p>
            <a:r>
              <a:rPr lang="es-GT" dirty="0"/>
              <a:t>Paralelismo en Python y C++</a:t>
            </a:r>
          </a:p>
        </p:txBody>
      </p:sp>
      <p:sp>
        <p:nvSpPr>
          <p:cNvPr id="9" name="CuadroTexto 8">
            <a:extLst>
              <a:ext uri="{FF2B5EF4-FFF2-40B4-BE49-F238E27FC236}">
                <a16:creationId xmlns:a16="http://schemas.microsoft.com/office/drawing/2014/main" id="{90828E29-9A58-475E-9A2D-526F3F4749DB}"/>
              </a:ext>
            </a:extLst>
          </p:cNvPr>
          <p:cNvSpPr txBox="1"/>
          <p:nvPr/>
        </p:nvSpPr>
        <p:spPr>
          <a:xfrm>
            <a:off x="6386945" y="1414630"/>
            <a:ext cx="2489784" cy="646331"/>
          </a:xfrm>
          <a:prstGeom prst="rect">
            <a:avLst/>
          </a:prstGeom>
          <a:noFill/>
        </p:spPr>
        <p:txBody>
          <a:bodyPr wrap="none" rtlCol="0">
            <a:spAutoFit/>
          </a:bodyPr>
          <a:lstStyle/>
          <a:p>
            <a:pPr algn="ctr"/>
            <a:r>
              <a:rPr lang="es-GT" dirty="0"/>
              <a:t>Comparación de tiempos </a:t>
            </a:r>
            <a:br>
              <a:rPr lang="es-GT" dirty="0"/>
            </a:br>
            <a:r>
              <a:rPr lang="es-GT" dirty="0"/>
              <a:t>(Python)</a:t>
            </a:r>
          </a:p>
        </p:txBody>
      </p:sp>
      <p:sp>
        <p:nvSpPr>
          <p:cNvPr id="10" name="CuadroTexto 9">
            <a:extLst>
              <a:ext uri="{FF2B5EF4-FFF2-40B4-BE49-F238E27FC236}">
                <a16:creationId xmlns:a16="http://schemas.microsoft.com/office/drawing/2014/main" id="{716F3748-500C-4E17-8D5D-161709EE81EE}"/>
              </a:ext>
            </a:extLst>
          </p:cNvPr>
          <p:cNvSpPr txBox="1"/>
          <p:nvPr/>
        </p:nvSpPr>
        <p:spPr>
          <a:xfrm>
            <a:off x="6386943" y="3411726"/>
            <a:ext cx="2489784" cy="646331"/>
          </a:xfrm>
          <a:prstGeom prst="rect">
            <a:avLst/>
          </a:prstGeom>
          <a:noFill/>
        </p:spPr>
        <p:txBody>
          <a:bodyPr wrap="none" rtlCol="0">
            <a:spAutoFit/>
          </a:bodyPr>
          <a:lstStyle/>
          <a:p>
            <a:pPr algn="ctr"/>
            <a:r>
              <a:rPr lang="es-GT" dirty="0"/>
              <a:t>Comparación de tiempos </a:t>
            </a:r>
            <a:br>
              <a:rPr lang="es-GT" dirty="0"/>
            </a:br>
            <a:r>
              <a:rPr lang="es-GT" dirty="0"/>
              <a:t>(C++)</a:t>
            </a:r>
          </a:p>
        </p:txBody>
      </p:sp>
      <p:pic>
        <p:nvPicPr>
          <p:cNvPr id="6" name="Imagen 5">
            <a:extLst>
              <a:ext uri="{FF2B5EF4-FFF2-40B4-BE49-F238E27FC236}">
                <a16:creationId xmlns:a16="http://schemas.microsoft.com/office/drawing/2014/main" id="{87EC7DC0-B9A1-4AFC-8886-88866D3DE793}"/>
              </a:ext>
            </a:extLst>
          </p:cNvPr>
          <p:cNvPicPr>
            <a:picLocks noChangeAspect="1"/>
          </p:cNvPicPr>
          <p:nvPr/>
        </p:nvPicPr>
        <p:blipFill>
          <a:blip r:embed="rId2"/>
          <a:stretch>
            <a:fillRect/>
          </a:stretch>
        </p:blipFill>
        <p:spPr>
          <a:xfrm>
            <a:off x="4229029" y="2129210"/>
            <a:ext cx="6490752" cy="1050757"/>
          </a:xfrm>
          <a:prstGeom prst="rect">
            <a:avLst/>
          </a:prstGeom>
        </p:spPr>
      </p:pic>
      <p:pic>
        <p:nvPicPr>
          <p:cNvPr id="11" name="Imagen 10">
            <a:extLst>
              <a:ext uri="{FF2B5EF4-FFF2-40B4-BE49-F238E27FC236}">
                <a16:creationId xmlns:a16="http://schemas.microsoft.com/office/drawing/2014/main" id="{4EC6F511-AF0D-4AFB-8B01-CE16FF6335FD}"/>
              </a:ext>
            </a:extLst>
          </p:cNvPr>
          <p:cNvPicPr>
            <a:picLocks noChangeAspect="1"/>
          </p:cNvPicPr>
          <p:nvPr/>
        </p:nvPicPr>
        <p:blipFill>
          <a:blip r:embed="rId3"/>
          <a:stretch>
            <a:fillRect/>
          </a:stretch>
        </p:blipFill>
        <p:spPr>
          <a:xfrm>
            <a:off x="4229028" y="4058057"/>
            <a:ext cx="6490751" cy="1072961"/>
          </a:xfrm>
          <a:prstGeom prst="rect">
            <a:avLst/>
          </a:prstGeom>
        </p:spPr>
      </p:pic>
      <p:sp>
        <p:nvSpPr>
          <p:cNvPr id="7" name="CuadroTexto 6">
            <a:extLst>
              <a:ext uri="{FF2B5EF4-FFF2-40B4-BE49-F238E27FC236}">
                <a16:creationId xmlns:a16="http://schemas.microsoft.com/office/drawing/2014/main" id="{E66AE50F-9C72-48D1-A1E5-6D8260C319F8}"/>
              </a:ext>
            </a:extLst>
          </p:cNvPr>
          <p:cNvSpPr txBox="1"/>
          <p:nvPr/>
        </p:nvSpPr>
        <p:spPr>
          <a:xfrm>
            <a:off x="9464841" y="6392263"/>
            <a:ext cx="1899623" cy="461665"/>
          </a:xfrm>
          <a:prstGeom prst="rect">
            <a:avLst/>
          </a:prstGeom>
          <a:noFill/>
        </p:spPr>
        <p:txBody>
          <a:bodyPr wrap="none" rtlCol="0">
            <a:spAutoFit/>
          </a:bodyPr>
          <a:lstStyle/>
          <a:p>
            <a:r>
              <a:rPr lang="es-GT" sz="2400" dirty="0"/>
              <a:t>Diapositiva 12</a:t>
            </a:r>
          </a:p>
        </p:txBody>
      </p:sp>
    </p:spTree>
    <p:extLst>
      <p:ext uri="{BB962C8B-B14F-4D97-AF65-F5344CB8AC3E}">
        <p14:creationId xmlns:p14="http://schemas.microsoft.com/office/powerpoint/2010/main" val="1409206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833112-E013-4B29-9D77-53F39D5B6609}"/>
              </a:ext>
            </a:extLst>
          </p:cNvPr>
          <p:cNvSpPr>
            <a:spLocks noGrp="1"/>
          </p:cNvSpPr>
          <p:nvPr>
            <p:ph type="title"/>
          </p:nvPr>
        </p:nvSpPr>
        <p:spPr/>
        <p:txBody>
          <a:bodyPr>
            <a:normAutofit fontScale="90000"/>
          </a:bodyPr>
          <a:lstStyle/>
          <a:p>
            <a:r>
              <a:rPr lang="es-GT" sz="6600" dirty="0"/>
              <a:t>Diseño Experimental</a:t>
            </a:r>
            <a:br>
              <a:rPr lang="es-GT" sz="6600" dirty="0"/>
            </a:br>
            <a:r>
              <a:rPr lang="es-GT" sz="6600" dirty="0"/>
              <a:t>y</a:t>
            </a:r>
            <a:br>
              <a:rPr lang="es-GT" sz="6600" dirty="0"/>
            </a:br>
            <a:r>
              <a:rPr lang="es-GT" sz="6600" dirty="0"/>
              <a:t>Resultados</a:t>
            </a:r>
          </a:p>
        </p:txBody>
      </p:sp>
      <p:sp>
        <p:nvSpPr>
          <p:cNvPr id="3" name="CuadroTexto 2">
            <a:extLst>
              <a:ext uri="{FF2B5EF4-FFF2-40B4-BE49-F238E27FC236}">
                <a16:creationId xmlns:a16="http://schemas.microsoft.com/office/drawing/2014/main" id="{655F4A35-F0F4-4F32-B434-592EEE47E26F}"/>
              </a:ext>
            </a:extLst>
          </p:cNvPr>
          <p:cNvSpPr txBox="1"/>
          <p:nvPr/>
        </p:nvSpPr>
        <p:spPr>
          <a:xfrm>
            <a:off x="9464841" y="6392263"/>
            <a:ext cx="1899623" cy="461665"/>
          </a:xfrm>
          <a:prstGeom prst="rect">
            <a:avLst/>
          </a:prstGeom>
          <a:noFill/>
        </p:spPr>
        <p:txBody>
          <a:bodyPr wrap="none" rtlCol="0">
            <a:spAutoFit/>
          </a:bodyPr>
          <a:lstStyle/>
          <a:p>
            <a:r>
              <a:rPr lang="es-GT" sz="2400" dirty="0"/>
              <a:t>Diapositiva 13</a:t>
            </a:r>
          </a:p>
        </p:txBody>
      </p:sp>
    </p:spTree>
    <p:extLst>
      <p:ext uri="{BB962C8B-B14F-4D97-AF65-F5344CB8AC3E}">
        <p14:creationId xmlns:p14="http://schemas.microsoft.com/office/powerpoint/2010/main" val="236581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1120850" y="1590224"/>
            <a:ext cx="2394285" cy="1226922"/>
          </a:xfrm>
        </p:spPr>
        <p:txBody>
          <a:bodyPr>
            <a:noAutofit/>
          </a:bodyPr>
          <a:lstStyle/>
          <a:p>
            <a:r>
              <a:rPr lang="es-GT" dirty="0"/>
              <a:t>Validación en mesa de prueba (Python)</a:t>
            </a:r>
          </a:p>
        </p:txBody>
      </p:sp>
      <p:pic>
        <p:nvPicPr>
          <p:cNvPr id="4" name="Imagen 3" descr="Interfaz de usuario gráfica&#10;&#10;Descripción generada automáticamente">
            <a:extLst>
              <a:ext uri="{FF2B5EF4-FFF2-40B4-BE49-F238E27FC236}">
                <a16:creationId xmlns:a16="http://schemas.microsoft.com/office/drawing/2014/main" id="{D41D9FB3-9FAC-4883-BFBB-97729F0C0416}"/>
              </a:ext>
            </a:extLst>
          </p:cNvPr>
          <p:cNvPicPr>
            <a:picLocks noChangeAspect="1"/>
          </p:cNvPicPr>
          <p:nvPr/>
        </p:nvPicPr>
        <p:blipFill>
          <a:blip r:embed="rId2"/>
          <a:stretch>
            <a:fillRect/>
          </a:stretch>
        </p:blipFill>
        <p:spPr>
          <a:xfrm>
            <a:off x="4076700" y="1590224"/>
            <a:ext cx="6994450" cy="3677551"/>
          </a:xfrm>
          <a:prstGeom prst="rect">
            <a:avLst/>
          </a:prstGeom>
        </p:spPr>
      </p:pic>
      <p:sp>
        <p:nvSpPr>
          <p:cNvPr id="5" name="Título 1">
            <a:extLst>
              <a:ext uri="{FF2B5EF4-FFF2-40B4-BE49-F238E27FC236}">
                <a16:creationId xmlns:a16="http://schemas.microsoft.com/office/drawing/2014/main" id="{355FF5D3-88CD-4A48-887C-CB1FFFE31167}"/>
              </a:ext>
            </a:extLst>
          </p:cNvPr>
          <p:cNvSpPr txBox="1">
            <a:spLocks/>
          </p:cNvSpPr>
          <p:nvPr/>
        </p:nvSpPr>
        <p:spPr>
          <a:xfrm>
            <a:off x="1001490" y="3182602"/>
            <a:ext cx="2633003" cy="1716506"/>
          </a:xfrm>
          <a:prstGeom prst="rect">
            <a:avLst/>
          </a:prstGeom>
          <a:effectLst/>
        </p:spPr>
        <p:txBody>
          <a:bodyPr vert="horz" lIns="91440" tIns="45720" rIns="91440" bIns="45720" rtlCol="0" anchor="b">
            <a:normAutofit fontScale="97500"/>
          </a:bodyPr>
          <a:lstStyle>
            <a:lvl1pPr algn="ctr" defTabSz="457200" rtl="0" eaLnBrk="1" latinLnBrk="0" hangingPunct="1">
              <a:spcBef>
                <a:spcPct val="0"/>
              </a:spcBef>
              <a:buNone/>
              <a:defRPr sz="28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lgn="l">
              <a:buFont typeface="Arial" panose="020B0604020202020204" pitchFamily="34" charset="0"/>
              <a:buChar char="•"/>
            </a:pPr>
            <a:r>
              <a:rPr lang="es-GT" sz="2000" dirty="0"/>
              <a:t>Continuación de fase previa</a:t>
            </a:r>
          </a:p>
          <a:p>
            <a:pPr marL="285750" indent="-285750" algn="l">
              <a:buFont typeface="Arial" panose="020B0604020202020204" pitchFamily="34" charset="0"/>
              <a:buChar char="•"/>
            </a:pPr>
            <a:r>
              <a:rPr lang="es-GT" sz="2000" dirty="0"/>
              <a:t>Análisis de algoritmos implementados</a:t>
            </a:r>
          </a:p>
        </p:txBody>
      </p:sp>
      <p:sp>
        <p:nvSpPr>
          <p:cNvPr id="3" name="CuadroTexto 2">
            <a:extLst>
              <a:ext uri="{FF2B5EF4-FFF2-40B4-BE49-F238E27FC236}">
                <a16:creationId xmlns:a16="http://schemas.microsoft.com/office/drawing/2014/main" id="{BE54D4E2-E523-4946-9748-7924A362F414}"/>
              </a:ext>
            </a:extLst>
          </p:cNvPr>
          <p:cNvSpPr txBox="1"/>
          <p:nvPr/>
        </p:nvSpPr>
        <p:spPr>
          <a:xfrm>
            <a:off x="5189220" y="4355722"/>
            <a:ext cx="720090" cy="230832"/>
          </a:xfrm>
          <a:prstGeom prst="rect">
            <a:avLst/>
          </a:prstGeom>
          <a:noFill/>
        </p:spPr>
        <p:txBody>
          <a:bodyPr wrap="square" rtlCol="0">
            <a:spAutoFit/>
          </a:bodyPr>
          <a:lstStyle/>
          <a:p>
            <a:r>
              <a:rPr lang="es-GT" sz="900" dirty="0">
                <a:solidFill>
                  <a:srgbClr val="FF0000"/>
                </a:solidFill>
              </a:rPr>
              <a:t>[X, Y, </a:t>
            </a:r>
            <a:r>
              <a:rPr lang="es-GT" sz="900" dirty="0">
                <a:solidFill>
                  <a:srgbClr val="FF0000"/>
                </a:solidFill>
                <a:sym typeface="Symbol" panose="05050102010706020507" pitchFamily="18" charset="2"/>
              </a:rPr>
              <a:t></a:t>
            </a:r>
            <a:r>
              <a:rPr lang="es-GT" sz="900" dirty="0">
                <a:solidFill>
                  <a:srgbClr val="FF0000"/>
                </a:solidFill>
              </a:rPr>
              <a:t>]</a:t>
            </a:r>
          </a:p>
        </p:txBody>
      </p:sp>
      <p:pic>
        <p:nvPicPr>
          <p:cNvPr id="7" name="Imagen 6" descr="Imagen que contiene Icono&#10;&#10;Descripción generada automáticamente">
            <a:extLst>
              <a:ext uri="{FF2B5EF4-FFF2-40B4-BE49-F238E27FC236}">
                <a16:creationId xmlns:a16="http://schemas.microsoft.com/office/drawing/2014/main" id="{606591D2-FFAB-4EE0-B883-64EAEC4F5741}"/>
              </a:ext>
            </a:extLst>
          </p:cNvPr>
          <p:cNvPicPr>
            <a:picLocks noChangeAspect="1"/>
          </p:cNvPicPr>
          <p:nvPr/>
        </p:nvPicPr>
        <p:blipFill>
          <a:blip r:embed="rId3"/>
          <a:stretch>
            <a:fillRect/>
          </a:stretch>
        </p:blipFill>
        <p:spPr>
          <a:xfrm>
            <a:off x="7705895" y="3039682"/>
            <a:ext cx="620690" cy="778633"/>
          </a:xfrm>
          <a:prstGeom prst="rect">
            <a:avLst/>
          </a:prstGeom>
        </p:spPr>
      </p:pic>
      <p:sp>
        <p:nvSpPr>
          <p:cNvPr id="8" name="CuadroTexto 7">
            <a:extLst>
              <a:ext uri="{FF2B5EF4-FFF2-40B4-BE49-F238E27FC236}">
                <a16:creationId xmlns:a16="http://schemas.microsoft.com/office/drawing/2014/main" id="{9EFD4AFE-FC46-4B51-B9AC-CFA59EEB6934}"/>
              </a:ext>
            </a:extLst>
          </p:cNvPr>
          <p:cNvSpPr txBox="1"/>
          <p:nvPr/>
        </p:nvSpPr>
        <p:spPr>
          <a:xfrm>
            <a:off x="9464841" y="6392263"/>
            <a:ext cx="1899623" cy="461665"/>
          </a:xfrm>
          <a:prstGeom prst="rect">
            <a:avLst/>
          </a:prstGeom>
          <a:noFill/>
        </p:spPr>
        <p:txBody>
          <a:bodyPr wrap="none" rtlCol="0">
            <a:spAutoFit/>
          </a:bodyPr>
          <a:lstStyle/>
          <a:p>
            <a:r>
              <a:rPr lang="es-GT" sz="2400" dirty="0"/>
              <a:t>Diapositiva 14</a:t>
            </a:r>
          </a:p>
        </p:txBody>
      </p:sp>
    </p:spTree>
    <p:extLst>
      <p:ext uri="{BB962C8B-B14F-4D97-AF65-F5344CB8AC3E}">
        <p14:creationId xmlns:p14="http://schemas.microsoft.com/office/powerpoint/2010/main" val="25839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A7CD5D-A933-4C9C-A33D-97390C58DE41}"/>
              </a:ext>
            </a:extLst>
          </p:cNvPr>
          <p:cNvSpPr>
            <a:spLocks noGrp="1"/>
          </p:cNvSpPr>
          <p:nvPr>
            <p:ph type="title"/>
          </p:nvPr>
        </p:nvSpPr>
        <p:spPr/>
        <p:txBody>
          <a:bodyPr/>
          <a:lstStyle/>
          <a:p>
            <a:r>
              <a:rPr lang="es-GT" dirty="0"/>
              <a:t>Resumen</a:t>
            </a:r>
          </a:p>
        </p:txBody>
      </p:sp>
      <p:sp>
        <p:nvSpPr>
          <p:cNvPr id="3" name="Marcador de contenido 2">
            <a:extLst>
              <a:ext uri="{FF2B5EF4-FFF2-40B4-BE49-F238E27FC236}">
                <a16:creationId xmlns:a16="http://schemas.microsoft.com/office/drawing/2014/main" id="{929111B4-04B9-4741-87EE-010522440156}"/>
              </a:ext>
            </a:extLst>
          </p:cNvPr>
          <p:cNvSpPr>
            <a:spLocks noGrp="1"/>
          </p:cNvSpPr>
          <p:nvPr>
            <p:ph idx="1"/>
          </p:nvPr>
        </p:nvSpPr>
        <p:spPr/>
        <p:txBody>
          <a:bodyPr>
            <a:normAutofit/>
          </a:bodyPr>
          <a:lstStyle/>
          <a:p>
            <a:pPr algn="just"/>
            <a:r>
              <a:rPr lang="es-GT" sz="2400" dirty="0"/>
              <a:t>Continuación a la herramienta de visión por computadora desarrollada en la UVG.</a:t>
            </a:r>
          </a:p>
          <a:p>
            <a:pPr algn="just"/>
            <a:r>
              <a:rPr lang="es-GT" sz="2400" dirty="0"/>
              <a:t>Se agregaron funcionalidades como detección de obstáculos, transmisión de datos entre dispositivos, entre otros.</a:t>
            </a:r>
          </a:p>
          <a:p>
            <a:pPr algn="just"/>
            <a:r>
              <a:rPr lang="es-GT" sz="2400" dirty="0"/>
              <a:t>Se migró de lenguaje a Matlab.</a:t>
            </a:r>
          </a:p>
          <a:p>
            <a:pPr algn="just"/>
            <a:r>
              <a:rPr lang="es-GT" sz="2400" dirty="0"/>
              <a:t>Se validó al ser utilizada en aplicaciones simples de robótica de enjambre bajo condiciones controladas.</a:t>
            </a:r>
          </a:p>
          <a:p>
            <a:pPr marL="0" indent="0" algn="just">
              <a:buNone/>
            </a:pPr>
            <a:endParaRPr lang="es-GT" dirty="0"/>
          </a:p>
        </p:txBody>
      </p:sp>
    </p:spTree>
    <p:extLst>
      <p:ext uri="{BB962C8B-B14F-4D97-AF65-F5344CB8AC3E}">
        <p14:creationId xmlns:p14="http://schemas.microsoft.com/office/powerpoint/2010/main" val="613194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462462" y="781050"/>
            <a:ext cx="3267075" cy="618224"/>
          </a:xfrm>
        </p:spPr>
        <p:txBody>
          <a:bodyPr>
            <a:normAutofit/>
          </a:bodyPr>
          <a:lstStyle/>
          <a:p>
            <a:r>
              <a:rPr lang="es-GT" dirty="0"/>
              <a:t>Precisión (Python)</a:t>
            </a:r>
          </a:p>
        </p:txBody>
      </p:sp>
      <p:pic>
        <p:nvPicPr>
          <p:cNvPr id="4" name="Imagen 3">
            <a:extLst>
              <a:ext uri="{FF2B5EF4-FFF2-40B4-BE49-F238E27FC236}">
                <a16:creationId xmlns:a16="http://schemas.microsoft.com/office/drawing/2014/main" id="{1CB20041-8EC1-4301-8B4F-9C5FDD9F6933}"/>
              </a:ext>
            </a:extLst>
          </p:cNvPr>
          <p:cNvPicPr>
            <a:picLocks noChangeAspect="1"/>
          </p:cNvPicPr>
          <p:nvPr/>
        </p:nvPicPr>
        <p:blipFill>
          <a:blip r:embed="rId2"/>
          <a:stretch>
            <a:fillRect/>
          </a:stretch>
        </p:blipFill>
        <p:spPr>
          <a:xfrm>
            <a:off x="1719261" y="2261239"/>
            <a:ext cx="8753475" cy="2038350"/>
          </a:xfrm>
          <a:prstGeom prst="rect">
            <a:avLst/>
          </a:prstGeom>
        </p:spPr>
      </p:pic>
      <p:sp>
        <p:nvSpPr>
          <p:cNvPr id="3" name="CuadroTexto 2">
            <a:extLst>
              <a:ext uri="{FF2B5EF4-FFF2-40B4-BE49-F238E27FC236}">
                <a16:creationId xmlns:a16="http://schemas.microsoft.com/office/drawing/2014/main" id="{B4E96361-40CA-436C-B6CF-D35FA9A365D1}"/>
              </a:ext>
            </a:extLst>
          </p:cNvPr>
          <p:cNvSpPr txBox="1"/>
          <p:nvPr/>
        </p:nvSpPr>
        <p:spPr>
          <a:xfrm>
            <a:off x="2432398" y="1507091"/>
            <a:ext cx="7327199" cy="646331"/>
          </a:xfrm>
          <a:prstGeom prst="rect">
            <a:avLst/>
          </a:prstGeom>
          <a:noFill/>
        </p:spPr>
        <p:txBody>
          <a:bodyPr wrap="none" rtlCol="0">
            <a:spAutoFit/>
          </a:bodyPr>
          <a:lstStyle/>
          <a:p>
            <a:r>
              <a:rPr lang="es-GT" dirty="0"/>
              <a:t>En la mesa utilizada en la segunda fase, el error máximo absoluto fue de 0.5 cm.</a:t>
            </a:r>
          </a:p>
          <a:p>
            <a:r>
              <a:rPr lang="es-GT" dirty="0"/>
              <a:t>En la mesa de prueba UVG se tiene error valor máximo de 0.55cm</a:t>
            </a:r>
          </a:p>
        </p:txBody>
      </p:sp>
      <p:pic>
        <p:nvPicPr>
          <p:cNvPr id="2050" name="Picture 2" descr="Can A Thousand Tiny Swarming Robots Outsmart Nature? | KQED">
            <a:extLst>
              <a:ext uri="{FF2B5EF4-FFF2-40B4-BE49-F238E27FC236}">
                <a16:creationId xmlns:a16="http://schemas.microsoft.com/office/drawing/2014/main" id="{444F4ED4-C46D-44B3-8896-F67CCFFEA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916" y="4348020"/>
            <a:ext cx="2482516" cy="1815759"/>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F06B0FB-1F14-49D0-AFF8-930A0E5FB23A}"/>
              </a:ext>
            </a:extLst>
          </p:cNvPr>
          <p:cNvSpPr txBox="1"/>
          <p:nvPr/>
        </p:nvSpPr>
        <p:spPr>
          <a:xfrm>
            <a:off x="3809227" y="4981577"/>
            <a:ext cx="1532792" cy="369332"/>
          </a:xfrm>
          <a:prstGeom prst="rect">
            <a:avLst/>
          </a:prstGeom>
          <a:noFill/>
        </p:spPr>
        <p:txBody>
          <a:bodyPr wrap="none" rtlCol="0">
            <a:spAutoFit/>
          </a:bodyPr>
          <a:lstStyle/>
          <a:p>
            <a:r>
              <a:rPr lang="es-GT" dirty="0" err="1"/>
              <a:t>Kilobot</a:t>
            </a:r>
            <a:r>
              <a:rPr lang="es-GT" dirty="0"/>
              <a:t>: 3.3cm</a:t>
            </a:r>
          </a:p>
        </p:txBody>
      </p:sp>
      <p:pic>
        <p:nvPicPr>
          <p:cNvPr id="2052" name="Picture 4" descr="Zooids: who are these cute robots? : Makery">
            <a:extLst>
              <a:ext uri="{FF2B5EF4-FFF2-40B4-BE49-F238E27FC236}">
                <a16:creationId xmlns:a16="http://schemas.microsoft.com/office/drawing/2014/main" id="{4AB39813-C6EB-4649-8F37-9657BD767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421" y="4407406"/>
            <a:ext cx="2628149" cy="175209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907A0998-45F6-4622-AE74-8E7D98A071A8}"/>
              </a:ext>
            </a:extLst>
          </p:cNvPr>
          <p:cNvSpPr txBox="1"/>
          <p:nvPr/>
        </p:nvSpPr>
        <p:spPr>
          <a:xfrm>
            <a:off x="9226972" y="4990465"/>
            <a:ext cx="1476686" cy="369332"/>
          </a:xfrm>
          <a:prstGeom prst="rect">
            <a:avLst/>
          </a:prstGeom>
          <a:noFill/>
        </p:spPr>
        <p:txBody>
          <a:bodyPr wrap="none" rtlCol="0">
            <a:spAutoFit/>
          </a:bodyPr>
          <a:lstStyle/>
          <a:p>
            <a:r>
              <a:rPr lang="es-GT" dirty="0" err="1"/>
              <a:t>Zooids</a:t>
            </a:r>
            <a:r>
              <a:rPr lang="es-GT" dirty="0"/>
              <a:t>: 2.6cm</a:t>
            </a:r>
          </a:p>
        </p:txBody>
      </p:sp>
      <p:sp>
        <p:nvSpPr>
          <p:cNvPr id="6" name="CuadroTexto 5">
            <a:extLst>
              <a:ext uri="{FF2B5EF4-FFF2-40B4-BE49-F238E27FC236}">
                <a16:creationId xmlns:a16="http://schemas.microsoft.com/office/drawing/2014/main" id="{AE9A54D7-D352-40CC-A1D5-5934531E197E}"/>
              </a:ext>
            </a:extLst>
          </p:cNvPr>
          <p:cNvSpPr txBox="1"/>
          <p:nvPr/>
        </p:nvSpPr>
        <p:spPr>
          <a:xfrm>
            <a:off x="3599875" y="5790173"/>
            <a:ext cx="418704" cy="369332"/>
          </a:xfrm>
          <a:prstGeom prst="rect">
            <a:avLst/>
          </a:prstGeom>
          <a:noFill/>
        </p:spPr>
        <p:txBody>
          <a:bodyPr wrap="none" rtlCol="0">
            <a:spAutoFit/>
          </a:bodyPr>
          <a:lstStyle/>
          <a:p>
            <a:r>
              <a:rPr lang="es-GT" dirty="0"/>
              <a:t>[9]</a:t>
            </a:r>
          </a:p>
        </p:txBody>
      </p:sp>
      <p:sp>
        <p:nvSpPr>
          <p:cNvPr id="10" name="CuadroTexto 9">
            <a:extLst>
              <a:ext uri="{FF2B5EF4-FFF2-40B4-BE49-F238E27FC236}">
                <a16:creationId xmlns:a16="http://schemas.microsoft.com/office/drawing/2014/main" id="{C48B270C-A90D-423E-8FA8-D1ED2F3182F8}"/>
              </a:ext>
            </a:extLst>
          </p:cNvPr>
          <p:cNvSpPr txBox="1"/>
          <p:nvPr/>
        </p:nvSpPr>
        <p:spPr>
          <a:xfrm>
            <a:off x="8621619" y="5790173"/>
            <a:ext cx="527709" cy="369332"/>
          </a:xfrm>
          <a:prstGeom prst="rect">
            <a:avLst/>
          </a:prstGeom>
          <a:noFill/>
        </p:spPr>
        <p:txBody>
          <a:bodyPr wrap="none" rtlCol="0">
            <a:spAutoFit/>
          </a:bodyPr>
          <a:lstStyle/>
          <a:p>
            <a:r>
              <a:rPr lang="es-GT" dirty="0"/>
              <a:t>[10]</a:t>
            </a:r>
          </a:p>
        </p:txBody>
      </p:sp>
      <p:sp>
        <p:nvSpPr>
          <p:cNvPr id="11" name="CuadroTexto 10">
            <a:extLst>
              <a:ext uri="{FF2B5EF4-FFF2-40B4-BE49-F238E27FC236}">
                <a16:creationId xmlns:a16="http://schemas.microsoft.com/office/drawing/2014/main" id="{4D945D93-C0B4-473D-B298-4EEDFCF73A79}"/>
              </a:ext>
            </a:extLst>
          </p:cNvPr>
          <p:cNvSpPr txBox="1"/>
          <p:nvPr/>
        </p:nvSpPr>
        <p:spPr>
          <a:xfrm>
            <a:off x="9464841" y="6392263"/>
            <a:ext cx="1899623" cy="461665"/>
          </a:xfrm>
          <a:prstGeom prst="rect">
            <a:avLst/>
          </a:prstGeom>
          <a:noFill/>
        </p:spPr>
        <p:txBody>
          <a:bodyPr wrap="none" rtlCol="0">
            <a:spAutoFit/>
          </a:bodyPr>
          <a:lstStyle/>
          <a:p>
            <a:r>
              <a:rPr lang="es-GT" sz="2400" dirty="0"/>
              <a:t>Diapositiva 15</a:t>
            </a:r>
          </a:p>
        </p:txBody>
      </p:sp>
    </p:spTree>
    <p:extLst>
      <p:ext uri="{BB962C8B-B14F-4D97-AF65-F5344CB8AC3E}">
        <p14:creationId xmlns:p14="http://schemas.microsoft.com/office/powerpoint/2010/main" val="1951911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833112-E013-4B29-9D77-53F39D5B6609}"/>
              </a:ext>
            </a:extLst>
          </p:cNvPr>
          <p:cNvSpPr>
            <a:spLocks noGrp="1"/>
          </p:cNvSpPr>
          <p:nvPr>
            <p:ph type="title"/>
          </p:nvPr>
        </p:nvSpPr>
        <p:spPr/>
        <p:txBody>
          <a:bodyPr>
            <a:normAutofit/>
          </a:bodyPr>
          <a:lstStyle/>
          <a:p>
            <a:r>
              <a:rPr lang="es-GT" sz="6600" dirty="0"/>
              <a:t>Desarrollo en </a:t>
            </a:r>
            <a:br>
              <a:rPr lang="es-GT" sz="6600" dirty="0"/>
            </a:br>
            <a:r>
              <a:rPr lang="es-GT" sz="6600" dirty="0"/>
              <a:t>Matlab</a:t>
            </a:r>
          </a:p>
        </p:txBody>
      </p:sp>
      <p:sp>
        <p:nvSpPr>
          <p:cNvPr id="3" name="CuadroTexto 2">
            <a:extLst>
              <a:ext uri="{FF2B5EF4-FFF2-40B4-BE49-F238E27FC236}">
                <a16:creationId xmlns:a16="http://schemas.microsoft.com/office/drawing/2014/main" id="{718D6BB6-16E1-4287-A5CE-F5F3B84B69D2}"/>
              </a:ext>
            </a:extLst>
          </p:cNvPr>
          <p:cNvSpPr txBox="1"/>
          <p:nvPr/>
        </p:nvSpPr>
        <p:spPr>
          <a:xfrm>
            <a:off x="9464841" y="6392263"/>
            <a:ext cx="1899623" cy="461665"/>
          </a:xfrm>
          <a:prstGeom prst="rect">
            <a:avLst/>
          </a:prstGeom>
          <a:noFill/>
        </p:spPr>
        <p:txBody>
          <a:bodyPr wrap="none" rtlCol="0">
            <a:spAutoFit/>
          </a:bodyPr>
          <a:lstStyle/>
          <a:p>
            <a:r>
              <a:rPr lang="es-GT" sz="2400" dirty="0"/>
              <a:t>Diapositiva 16</a:t>
            </a:r>
          </a:p>
        </p:txBody>
      </p:sp>
    </p:spTree>
    <p:extLst>
      <p:ext uri="{BB962C8B-B14F-4D97-AF65-F5344CB8AC3E}">
        <p14:creationId xmlns:p14="http://schemas.microsoft.com/office/powerpoint/2010/main" val="577222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573503" y="876300"/>
            <a:ext cx="3044993" cy="464460"/>
          </a:xfrm>
        </p:spPr>
        <p:txBody>
          <a:bodyPr>
            <a:normAutofit fontScale="90000"/>
          </a:bodyPr>
          <a:lstStyle/>
          <a:p>
            <a:r>
              <a:rPr lang="es-GT" dirty="0"/>
              <a:t>Migración a Matlab</a:t>
            </a:r>
          </a:p>
        </p:txBody>
      </p:sp>
      <p:pic>
        <p:nvPicPr>
          <p:cNvPr id="7" name="Imagen 6">
            <a:extLst>
              <a:ext uri="{FF2B5EF4-FFF2-40B4-BE49-F238E27FC236}">
                <a16:creationId xmlns:a16="http://schemas.microsoft.com/office/drawing/2014/main" id="{0689C647-3554-4B8B-A0C8-EFD292A5FA89}"/>
              </a:ext>
            </a:extLst>
          </p:cNvPr>
          <p:cNvPicPr>
            <a:picLocks noChangeAspect="1"/>
          </p:cNvPicPr>
          <p:nvPr/>
        </p:nvPicPr>
        <p:blipFill>
          <a:blip r:embed="rId2"/>
          <a:stretch>
            <a:fillRect/>
          </a:stretch>
        </p:blipFill>
        <p:spPr>
          <a:xfrm>
            <a:off x="3487676" y="1547411"/>
            <a:ext cx="7558425" cy="4263578"/>
          </a:xfrm>
          <a:prstGeom prst="rect">
            <a:avLst/>
          </a:prstGeom>
        </p:spPr>
      </p:pic>
      <p:sp>
        <p:nvSpPr>
          <p:cNvPr id="4" name="CuadroTexto 3">
            <a:extLst>
              <a:ext uri="{FF2B5EF4-FFF2-40B4-BE49-F238E27FC236}">
                <a16:creationId xmlns:a16="http://schemas.microsoft.com/office/drawing/2014/main" id="{18334816-F49A-477B-9C6D-7FED2A402094}"/>
              </a:ext>
            </a:extLst>
          </p:cNvPr>
          <p:cNvSpPr txBox="1"/>
          <p:nvPr/>
        </p:nvSpPr>
        <p:spPr>
          <a:xfrm>
            <a:off x="9464841" y="6392263"/>
            <a:ext cx="1899623" cy="461665"/>
          </a:xfrm>
          <a:prstGeom prst="rect">
            <a:avLst/>
          </a:prstGeom>
          <a:noFill/>
        </p:spPr>
        <p:txBody>
          <a:bodyPr wrap="none" rtlCol="0">
            <a:spAutoFit/>
          </a:bodyPr>
          <a:lstStyle/>
          <a:p>
            <a:r>
              <a:rPr lang="es-GT" sz="2400" dirty="0"/>
              <a:t>Diapositiva 17</a:t>
            </a:r>
          </a:p>
        </p:txBody>
      </p:sp>
      <p:sp>
        <p:nvSpPr>
          <p:cNvPr id="5" name="CuadroTexto 4">
            <a:extLst>
              <a:ext uri="{FF2B5EF4-FFF2-40B4-BE49-F238E27FC236}">
                <a16:creationId xmlns:a16="http://schemas.microsoft.com/office/drawing/2014/main" id="{8A0E3DE6-8A45-4737-B9F5-0BBB5DA33C28}"/>
              </a:ext>
            </a:extLst>
          </p:cNvPr>
          <p:cNvSpPr txBox="1"/>
          <p:nvPr/>
        </p:nvSpPr>
        <p:spPr>
          <a:xfrm>
            <a:off x="844827" y="2690336"/>
            <a:ext cx="2534478" cy="1477328"/>
          </a:xfrm>
          <a:prstGeom prst="rect">
            <a:avLst/>
          </a:prstGeom>
          <a:noFill/>
        </p:spPr>
        <p:txBody>
          <a:bodyPr wrap="square" rtlCol="0">
            <a:spAutoFit/>
          </a:bodyPr>
          <a:lstStyle/>
          <a:p>
            <a:pPr marL="285750" indent="-285750">
              <a:buFont typeface="Arial" panose="020B0604020202020204" pitchFamily="34" charset="0"/>
              <a:buChar char="•"/>
            </a:pPr>
            <a:r>
              <a:rPr lang="es-GT" dirty="0"/>
              <a:t>Detección de círculos.</a:t>
            </a:r>
          </a:p>
          <a:p>
            <a:pPr marL="285750" indent="-285750">
              <a:buFont typeface="Arial" panose="020B0604020202020204" pitchFamily="34" charset="0"/>
              <a:buChar char="•"/>
            </a:pPr>
            <a:r>
              <a:rPr lang="es-GT" dirty="0"/>
              <a:t>Radio entre rango predeterminado.</a:t>
            </a:r>
          </a:p>
          <a:p>
            <a:pPr marL="285750" indent="-285750">
              <a:buFont typeface="Arial" panose="020B0604020202020204" pitchFamily="34" charset="0"/>
              <a:buChar char="•"/>
            </a:pPr>
            <a:r>
              <a:rPr lang="es-GT" dirty="0"/>
              <a:t>Recorte y transformación.</a:t>
            </a:r>
          </a:p>
        </p:txBody>
      </p:sp>
    </p:spTree>
    <p:extLst>
      <p:ext uri="{BB962C8B-B14F-4D97-AF65-F5344CB8AC3E}">
        <p14:creationId xmlns:p14="http://schemas.microsoft.com/office/powerpoint/2010/main" val="3836779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nterfaz de usuario gráfica&#10;&#10;Descripción generada automáticamente">
            <a:extLst>
              <a:ext uri="{FF2B5EF4-FFF2-40B4-BE49-F238E27FC236}">
                <a16:creationId xmlns:a16="http://schemas.microsoft.com/office/drawing/2014/main" id="{EC19D49E-C956-4B94-ADDC-A0BBD85CD1A8}"/>
              </a:ext>
            </a:extLst>
          </p:cNvPr>
          <p:cNvPicPr>
            <a:picLocks noChangeAspect="1"/>
          </p:cNvPicPr>
          <p:nvPr/>
        </p:nvPicPr>
        <p:blipFill>
          <a:blip r:embed="rId2"/>
          <a:stretch>
            <a:fillRect/>
          </a:stretch>
        </p:blipFill>
        <p:spPr>
          <a:xfrm>
            <a:off x="4038390" y="2152614"/>
            <a:ext cx="7160212" cy="3222095"/>
          </a:xfrm>
          <a:prstGeom prst="rect">
            <a:avLst/>
          </a:prstGeom>
        </p:spPr>
      </p:pic>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573503" y="1033201"/>
            <a:ext cx="3044993" cy="512085"/>
          </a:xfrm>
        </p:spPr>
        <p:txBody>
          <a:bodyPr>
            <a:normAutofit fontScale="90000"/>
          </a:bodyPr>
          <a:lstStyle/>
          <a:p>
            <a:r>
              <a:rPr lang="es-GT" dirty="0"/>
              <a:t>Migración a Matlab</a:t>
            </a:r>
          </a:p>
        </p:txBody>
      </p:sp>
      <p:sp>
        <p:nvSpPr>
          <p:cNvPr id="4" name="CuadroTexto 3">
            <a:extLst>
              <a:ext uri="{FF2B5EF4-FFF2-40B4-BE49-F238E27FC236}">
                <a16:creationId xmlns:a16="http://schemas.microsoft.com/office/drawing/2014/main" id="{A40EE2FE-DFC3-44B3-A004-52339C84CA76}"/>
              </a:ext>
            </a:extLst>
          </p:cNvPr>
          <p:cNvSpPr txBox="1"/>
          <p:nvPr/>
        </p:nvSpPr>
        <p:spPr>
          <a:xfrm>
            <a:off x="9464841" y="6392263"/>
            <a:ext cx="1899623" cy="461665"/>
          </a:xfrm>
          <a:prstGeom prst="rect">
            <a:avLst/>
          </a:prstGeom>
          <a:noFill/>
        </p:spPr>
        <p:txBody>
          <a:bodyPr wrap="none" rtlCol="0">
            <a:spAutoFit/>
          </a:bodyPr>
          <a:lstStyle/>
          <a:p>
            <a:r>
              <a:rPr lang="es-GT" sz="2400" dirty="0"/>
              <a:t>Diapositiva 18</a:t>
            </a:r>
          </a:p>
        </p:txBody>
      </p:sp>
      <p:sp>
        <p:nvSpPr>
          <p:cNvPr id="3" name="CuadroTexto 2">
            <a:extLst>
              <a:ext uri="{FF2B5EF4-FFF2-40B4-BE49-F238E27FC236}">
                <a16:creationId xmlns:a16="http://schemas.microsoft.com/office/drawing/2014/main" id="{D911DB68-2B4C-4522-80D5-D6B335766DF3}"/>
              </a:ext>
            </a:extLst>
          </p:cNvPr>
          <p:cNvSpPr txBox="1"/>
          <p:nvPr/>
        </p:nvSpPr>
        <p:spPr>
          <a:xfrm>
            <a:off x="1192696" y="3105834"/>
            <a:ext cx="2256182" cy="1200329"/>
          </a:xfrm>
          <a:prstGeom prst="rect">
            <a:avLst/>
          </a:prstGeom>
          <a:noFill/>
        </p:spPr>
        <p:txBody>
          <a:bodyPr wrap="square" rtlCol="0">
            <a:spAutoFit/>
          </a:bodyPr>
          <a:lstStyle/>
          <a:p>
            <a:pPr algn="just"/>
            <a:r>
              <a:rPr lang="es-GT" dirty="0"/>
              <a:t>Obstáculos en negro, terreno en blanco.</a:t>
            </a:r>
          </a:p>
          <a:p>
            <a:pPr algn="just"/>
            <a:r>
              <a:rPr lang="es-GT" dirty="0"/>
              <a:t>Esto se hace antes de colocar identificadores.</a:t>
            </a:r>
          </a:p>
        </p:txBody>
      </p:sp>
    </p:spTree>
    <p:extLst>
      <p:ext uri="{BB962C8B-B14F-4D97-AF65-F5344CB8AC3E}">
        <p14:creationId xmlns:p14="http://schemas.microsoft.com/office/powerpoint/2010/main" val="2440986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573503" y="876300"/>
            <a:ext cx="3373293" cy="512085"/>
          </a:xfrm>
        </p:spPr>
        <p:txBody>
          <a:bodyPr>
            <a:normAutofit fontScale="90000"/>
          </a:bodyPr>
          <a:lstStyle/>
          <a:p>
            <a:r>
              <a:rPr lang="es-GT" dirty="0"/>
              <a:t>Aplicaciones de máscara</a:t>
            </a:r>
          </a:p>
        </p:txBody>
      </p:sp>
      <p:sp>
        <p:nvSpPr>
          <p:cNvPr id="7" name="CuadroTexto 6">
            <a:extLst>
              <a:ext uri="{FF2B5EF4-FFF2-40B4-BE49-F238E27FC236}">
                <a16:creationId xmlns:a16="http://schemas.microsoft.com/office/drawing/2014/main" id="{154C327C-4EB4-458E-A99C-ABE377516D2A}"/>
              </a:ext>
            </a:extLst>
          </p:cNvPr>
          <p:cNvSpPr txBox="1"/>
          <p:nvPr/>
        </p:nvSpPr>
        <p:spPr>
          <a:xfrm>
            <a:off x="824845" y="4767117"/>
            <a:ext cx="2908169" cy="369332"/>
          </a:xfrm>
          <a:prstGeom prst="rect">
            <a:avLst/>
          </a:prstGeom>
          <a:noFill/>
        </p:spPr>
        <p:txBody>
          <a:bodyPr wrap="square">
            <a:spAutoFit/>
          </a:bodyPr>
          <a:lstStyle/>
          <a:p>
            <a:r>
              <a:rPr lang="es-GT" dirty="0" err="1"/>
              <a:t>Probabilistic</a:t>
            </a:r>
            <a:r>
              <a:rPr lang="es-GT" dirty="0"/>
              <a:t> </a:t>
            </a:r>
            <a:r>
              <a:rPr lang="es-GT" dirty="0" err="1"/>
              <a:t>Roadmap</a:t>
            </a:r>
            <a:r>
              <a:rPr lang="es-GT" dirty="0"/>
              <a:t> (PRM)</a:t>
            </a:r>
          </a:p>
        </p:txBody>
      </p:sp>
      <p:pic>
        <p:nvPicPr>
          <p:cNvPr id="1026" name="Picture 2" descr="2: An illustration of typical behaviors of a probabilistic roadmap method (a) compared to a diffusion-based approach (b)">
            <a:extLst>
              <a:ext uri="{FF2B5EF4-FFF2-40B4-BE49-F238E27FC236}">
                <a16:creationId xmlns:a16="http://schemas.microsoft.com/office/drawing/2014/main" id="{A2E3E9E1-5EE1-403B-9E88-7779B2D13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931" y="4055697"/>
            <a:ext cx="6681346" cy="17921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LT TEXT HERE">
            <a:extLst>
              <a:ext uri="{FF2B5EF4-FFF2-40B4-BE49-F238E27FC236}">
                <a16:creationId xmlns:a16="http://schemas.microsoft.com/office/drawing/2014/main" id="{BCC9E78E-2AB0-434F-990F-8331BF13F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151" y="1580474"/>
            <a:ext cx="4058905" cy="228313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939F6CED-312B-400E-9AD8-BE3B4087A80F}"/>
              </a:ext>
            </a:extLst>
          </p:cNvPr>
          <p:cNvSpPr txBox="1"/>
          <p:nvPr/>
        </p:nvSpPr>
        <p:spPr>
          <a:xfrm>
            <a:off x="1128763" y="2577793"/>
            <a:ext cx="1407048" cy="369332"/>
          </a:xfrm>
          <a:prstGeom prst="rect">
            <a:avLst/>
          </a:prstGeom>
          <a:noFill/>
        </p:spPr>
        <p:txBody>
          <a:bodyPr wrap="square">
            <a:spAutoFit/>
          </a:bodyPr>
          <a:lstStyle/>
          <a:p>
            <a:r>
              <a:rPr lang="es-GT" dirty="0"/>
              <a:t>D* </a:t>
            </a:r>
            <a:r>
              <a:rPr lang="es-GT" dirty="0" err="1"/>
              <a:t>Planning</a:t>
            </a:r>
            <a:endParaRPr lang="es-GT" dirty="0"/>
          </a:p>
        </p:txBody>
      </p:sp>
      <p:sp>
        <p:nvSpPr>
          <p:cNvPr id="3" name="CuadroTexto 2">
            <a:extLst>
              <a:ext uri="{FF2B5EF4-FFF2-40B4-BE49-F238E27FC236}">
                <a16:creationId xmlns:a16="http://schemas.microsoft.com/office/drawing/2014/main" id="{3E8B7037-758C-421C-8C41-9D8945C46AAD}"/>
              </a:ext>
            </a:extLst>
          </p:cNvPr>
          <p:cNvSpPr txBox="1"/>
          <p:nvPr/>
        </p:nvSpPr>
        <p:spPr>
          <a:xfrm>
            <a:off x="9407056" y="3494276"/>
            <a:ext cx="527709" cy="369332"/>
          </a:xfrm>
          <a:prstGeom prst="rect">
            <a:avLst/>
          </a:prstGeom>
          <a:noFill/>
        </p:spPr>
        <p:txBody>
          <a:bodyPr wrap="none" rtlCol="0">
            <a:spAutoFit/>
          </a:bodyPr>
          <a:lstStyle/>
          <a:p>
            <a:r>
              <a:rPr lang="es-GT" dirty="0"/>
              <a:t>[11]</a:t>
            </a:r>
          </a:p>
        </p:txBody>
      </p:sp>
      <p:sp>
        <p:nvSpPr>
          <p:cNvPr id="8" name="CuadroTexto 7">
            <a:extLst>
              <a:ext uri="{FF2B5EF4-FFF2-40B4-BE49-F238E27FC236}">
                <a16:creationId xmlns:a16="http://schemas.microsoft.com/office/drawing/2014/main" id="{898C39F1-2FD5-4A27-879A-D393C0B7844C}"/>
              </a:ext>
            </a:extLst>
          </p:cNvPr>
          <p:cNvSpPr txBox="1"/>
          <p:nvPr/>
        </p:nvSpPr>
        <p:spPr>
          <a:xfrm>
            <a:off x="10718277" y="5478538"/>
            <a:ext cx="527709" cy="369332"/>
          </a:xfrm>
          <a:prstGeom prst="rect">
            <a:avLst/>
          </a:prstGeom>
          <a:noFill/>
        </p:spPr>
        <p:txBody>
          <a:bodyPr wrap="none" rtlCol="0">
            <a:spAutoFit/>
          </a:bodyPr>
          <a:lstStyle/>
          <a:p>
            <a:r>
              <a:rPr lang="es-GT" dirty="0"/>
              <a:t>[12]</a:t>
            </a:r>
          </a:p>
        </p:txBody>
      </p:sp>
      <p:sp>
        <p:nvSpPr>
          <p:cNvPr id="9" name="CuadroTexto 8">
            <a:extLst>
              <a:ext uri="{FF2B5EF4-FFF2-40B4-BE49-F238E27FC236}">
                <a16:creationId xmlns:a16="http://schemas.microsoft.com/office/drawing/2014/main" id="{FEF69A02-3906-4792-AE3B-159A08C8EB6D}"/>
              </a:ext>
            </a:extLst>
          </p:cNvPr>
          <p:cNvSpPr txBox="1"/>
          <p:nvPr/>
        </p:nvSpPr>
        <p:spPr>
          <a:xfrm>
            <a:off x="9464841" y="6392263"/>
            <a:ext cx="1899623" cy="461665"/>
          </a:xfrm>
          <a:prstGeom prst="rect">
            <a:avLst/>
          </a:prstGeom>
          <a:noFill/>
        </p:spPr>
        <p:txBody>
          <a:bodyPr wrap="none" rtlCol="0">
            <a:spAutoFit/>
          </a:bodyPr>
          <a:lstStyle/>
          <a:p>
            <a:r>
              <a:rPr lang="es-GT" sz="2400" dirty="0"/>
              <a:t>Diapositiva 19</a:t>
            </a:r>
          </a:p>
        </p:txBody>
      </p:sp>
    </p:spTree>
    <p:extLst>
      <p:ext uri="{BB962C8B-B14F-4D97-AF65-F5344CB8AC3E}">
        <p14:creationId xmlns:p14="http://schemas.microsoft.com/office/powerpoint/2010/main" val="3905578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192B492-D523-4242-9BE7-1B40703E9F03}"/>
              </a:ext>
            </a:extLst>
          </p:cNvPr>
          <p:cNvSpPr>
            <a:spLocks noGrp="1"/>
          </p:cNvSpPr>
          <p:nvPr>
            <p:ph idx="1"/>
          </p:nvPr>
        </p:nvSpPr>
        <p:spPr/>
        <p:txBody>
          <a:bodyPr/>
          <a:lstStyle/>
          <a:p>
            <a:pPr marL="457200" indent="-457200" algn="just">
              <a:buFont typeface="+mj-lt"/>
              <a:buAutoNum type="arabicPeriod" startAt="2"/>
            </a:pPr>
            <a:r>
              <a:rPr lang="es-GT" sz="2400" dirty="0"/>
              <a:t>Desarrollar algoritmos para el mapeo de la superficie efectiva de la mesa de prueba, y la detección de obstáculos.</a:t>
            </a:r>
          </a:p>
          <a:p>
            <a:pPr algn="just"/>
            <a:endParaRPr lang="es-GT" dirty="0"/>
          </a:p>
        </p:txBody>
      </p:sp>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Objetivos Cumplidos</a:t>
            </a:r>
          </a:p>
        </p:txBody>
      </p:sp>
      <p:sp>
        <p:nvSpPr>
          <p:cNvPr id="5" name="CuadroTexto 4">
            <a:extLst>
              <a:ext uri="{FF2B5EF4-FFF2-40B4-BE49-F238E27FC236}">
                <a16:creationId xmlns:a16="http://schemas.microsoft.com/office/drawing/2014/main" id="{9EAD43A6-6B6D-4531-8127-D93B3F75E5AA}"/>
              </a:ext>
            </a:extLst>
          </p:cNvPr>
          <p:cNvSpPr txBox="1"/>
          <p:nvPr/>
        </p:nvSpPr>
        <p:spPr>
          <a:xfrm>
            <a:off x="9464841" y="6392263"/>
            <a:ext cx="1899623" cy="461665"/>
          </a:xfrm>
          <a:prstGeom prst="rect">
            <a:avLst/>
          </a:prstGeom>
          <a:noFill/>
        </p:spPr>
        <p:txBody>
          <a:bodyPr wrap="none" rtlCol="0">
            <a:spAutoFit/>
          </a:bodyPr>
          <a:lstStyle/>
          <a:p>
            <a:r>
              <a:rPr lang="es-GT" sz="2400" dirty="0"/>
              <a:t>Diapositiva 20</a:t>
            </a:r>
          </a:p>
        </p:txBody>
      </p:sp>
    </p:spTree>
    <p:extLst>
      <p:ext uri="{BB962C8B-B14F-4D97-AF65-F5344CB8AC3E}">
        <p14:creationId xmlns:p14="http://schemas.microsoft.com/office/powerpoint/2010/main" val="2727333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573503" y="783314"/>
            <a:ext cx="3044993" cy="833671"/>
          </a:xfrm>
        </p:spPr>
        <p:txBody>
          <a:bodyPr>
            <a:normAutofit fontScale="90000"/>
          </a:bodyPr>
          <a:lstStyle/>
          <a:p>
            <a:r>
              <a:rPr lang="es-GT" dirty="0"/>
              <a:t>Migración a Matlab (Abstracción de Pose)</a:t>
            </a:r>
          </a:p>
        </p:txBody>
      </p:sp>
      <p:pic>
        <p:nvPicPr>
          <p:cNvPr id="5" name="Imagen 4">
            <a:extLst>
              <a:ext uri="{FF2B5EF4-FFF2-40B4-BE49-F238E27FC236}">
                <a16:creationId xmlns:a16="http://schemas.microsoft.com/office/drawing/2014/main" id="{A7A6C71D-67AE-4727-BEE0-7AB2573212F0}"/>
              </a:ext>
            </a:extLst>
          </p:cNvPr>
          <p:cNvPicPr>
            <a:picLocks noChangeAspect="1"/>
          </p:cNvPicPr>
          <p:nvPr/>
        </p:nvPicPr>
        <p:blipFill>
          <a:blip r:embed="rId2"/>
          <a:stretch>
            <a:fillRect/>
          </a:stretch>
        </p:blipFill>
        <p:spPr>
          <a:xfrm>
            <a:off x="3106732" y="1847850"/>
            <a:ext cx="5978536" cy="4157662"/>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05910369-6564-4EE5-A63E-E97F5E603260}"/>
              </a:ext>
            </a:extLst>
          </p:cNvPr>
          <p:cNvPicPr>
            <a:picLocks noChangeAspect="1"/>
          </p:cNvPicPr>
          <p:nvPr/>
        </p:nvPicPr>
        <p:blipFill>
          <a:blip r:embed="rId3"/>
          <a:stretch>
            <a:fillRect/>
          </a:stretch>
        </p:blipFill>
        <p:spPr>
          <a:xfrm>
            <a:off x="2977192" y="1497330"/>
            <a:ext cx="1350968" cy="1694740"/>
          </a:xfrm>
          <a:prstGeom prst="rect">
            <a:avLst/>
          </a:prstGeom>
        </p:spPr>
      </p:pic>
      <p:sp>
        <p:nvSpPr>
          <p:cNvPr id="6" name="CuadroTexto 5">
            <a:extLst>
              <a:ext uri="{FF2B5EF4-FFF2-40B4-BE49-F238E27FC236}">
                <a16:creationId xmlns:a16="http://schemas.microsoft.com/office/drawing/2014/main" id="{D372AA79-AAA8-4AE7-87AC-6614100C8051}"/>
              </a:ext>
            </a:extLst>
          </p:cNvPr>
          <p:cNvSpPr txBox="1"/>
          <p:nvPr/>
        </p:nvSpPr>
        <p:spPr>
          <a:xfrm>
            <a:off x="9464841" y="6392263"/>
            <a:ext cx="1899623" cy="461665"/>
          </a:xfrm>
          <a:prstGeom prst="rect">
            <a:avLst/>
          </a:prstGeom>
          <a:noFill/>
        </p:spPr>
        <p:txBody>
          <a:bodyPr wrap="none" rtlCol="0">
            <a:spAutoFit/>
          </a:bodyPr>
          <a:lstStyle/>
          <a:p>
            <a:r>
              <a:rPr lang="es-GT" sz="2400" dirty="0"/>
              <a:t>Diapositiva 21</a:t>
            </a:r>
          </a:p>
        </p:txBody>
      </p:sp>
    </p:spTree>
    <p:extLst>
      <p:ext uri="{BB962C8B-B14F-4D97-AF65-F5344CB8AC3E}">
        <p14:creationId xmlns:p14="http://schemas.microsoft.com/office/powerpoint/2010/main" val="2154675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573503" y="1247653"/>
            <a:ext cx="3044993" cy="494922"/>
          </a:xfrm>
        </p:spPr>
        <p:txBody>
          <a:bodyPr>
            <a:normAutofit fontScale="90000"/>
          </a:bodyPr>
          <a:lstStyle/>
          <a:p>
            <a:r>
              <a:rPr lang="es-GT" dirty="0" err="1"/>
              <a:t>Presición</a:t>
            </a:r>
            <a:r>
              <a:rPr lang="es-GT" dirty="0"/>
              <a:t> (Matlab)</a:t>
            </a:r>
          </a:p>
        </p:txBody>
      </p:sp>
      <p:sp>
        <p:nvSpPr>
          <p:cNvPr id="6" name="CuadroTexto 5">
            <a:extLst>
              <a:ext uri="{FF2B5EF4-FFF2-40B4-BE49-F238E27FC236}">
                <a16:creationId xmlns:a16="http://schemas.microsoft.com/office/drawing/2014/main" id="{D372AA79-AAA8-4AE7-87AC-6614100C8051}"/>
              </a:ext>
            </a:extLst>
          </p:cNvPr>
          <p:cNvSpPr txBox="1"/>
          <p:nvPr/>
        </p:nvSpPr>
        <p:spPr>
          <a:xfrm>
            <a:off x="9464841" y="6392263"/>
            <a:ext cx="1899623" cy="461665"/>
          </a:xfrm>
          <a:prstGeom prst="rect">
            <a:avLst/>
          </a:prstGeom>
          <a:noFill/>
        </p:spPr>
        <p:txBody>
          <a:bodyPr wrap="none" rtlCol="0">
            <a:spAutoFit/>
          </a:bodyPr>
          <a:lstStyle/>
          <a:p>
            <a:r>
              <a:rPr lang="es-GT" sz="2400" dirty="0"/>
              <a:t>Diapositiva 21</a:t>
            </a:r>
          </a:p>
        </p:txBody>
      </p:sp>
      <p:pic>
        <p:nvPicPr>
          <p:cNvPr id="7" name="Imagen 6">
            <a:extLst>
              <a:ext uri="{FF2B5EF4-FFF2-40B4-BE49-F238E27FC236}">
                <a16:creationId xmlns:a16="http://schemas.microsoft.com/office/drawing/2014/main" id="{3465B9C8-8B4E-43FE-9AAB-E307EE32A374}"/>
              </a:ext>
            </a:extLst>
          </p:cNvPr>
          <p:cNvPicPr>
            <a:picLocks noChangeAspect="1"/>
          </p:cNvPicPr>
          <p:nvPr/>
        </p:nvPicPr>
        <p:blipFill>
          <a:blip r:embed="rId2"/>
          <a:stretch>
            <a:fillRect/>
          </a:stretch>
        </p:blipFill>
        <p:spPr>
          <a:xfrm>
            <a:off x="1514060" y="3124686"/>
            <a:ext cx="9163878" cy="2051314"/>
          </a:xfrm>
          <a:prstGeom prst="rect">
            <a:avLst/>
          </a:prstGeom>
        </p:spPr>
      </p:pic>
      <p:sp>
        <p:nvSpPr>
          <p:cNvPr id="8" name="CuadroTexto 7">
            <a:extLst>
              <a:ext uri="{FF2B5EF4-FFF2-40B4-BE49-F238E27FC236}">
                <a16:creationId xmlns:a16="http://schemas.microsoft.com/office/drawing/2014/main" id="{1B44A0EE-34D7-40B6-9689-24A2DAA574B6}"/>
              </a:ext>
            </a:extLst>
          </p:cNvPr>
          <p:cNvSpPr txBox="1"/>
          <p:nvPr/>
        </p:nvSpPr>
        <p:spPr>
          <a:xfrm>
            <a:off x="2069431" y="2338326"/>
            <a:ext cx="3167214" cy="369332"/>
          </a:xfrm>
          <a:prstGeom prst="rect">
            <a:avLst/>
          </a:prstGeom>
          <a:noFill/>
        </p:spPr>
        <p:txBody>
          <a:bodyPr wrap="none" rtlCol="0">
            <a:spAutoFit/>
          </a:bodyPr>
          <a:lstStyle/>
          <a:p>
            <a:r>
              <a:rPr lang="es-GT" dirty="0"/>
              <a:t>Error máximo absoluto de 0.6cm</a:t>
            </a:r>
          </a:p>
        </p:txBody>
      </p:sp>
    </p:spTree>
    <p:extLst>
      <p:ext uri="{BB962C8B-B14F-4D97-AF65-F5344CB8AC3E}">
        <p14:creationId xmlns:p14="http://schemas.microsoft.com/office/powerpoint/2010/main" val="1549876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573503" y="783314"/>
            <a:ext cx="3044993" cy="833671"/>
          </a:xfrm>
        </p:spPr>
        <p:txBody>
          <a:bodyPr>
            <a:normAutofit fontScale="90000"/>
          </a:bodyPr>
          <a:lstStyle/>
          <a:p>
            <a:r>
              <a:rPr lang="es-GT" dirty="0"/>
              <a:t>Migración a Matlab (Paralelización)</a:t>
            </a:r>
          </a:p>
        </p:txBody>
      </p:sp>
      <p:pic>
        <p:nvPicPr>
          <p:cNvPr id="4" name="Imagen 3" descr="Texto, Carta&#10;&#10;Descripción generada automáticamente">
            <a:extLst>
              <a:ext uri="{FF2B5EF4-FFF2-40B4-BE49-F238E27FC236}">
                <a16:creationId xmlns:a16="http://schemas.microsoft.com/office/drawing/2014/main" id="{E3DC3376-F5C9-4565-8E29-50925C581A5F}"/>
              </a:ext>
            </a:extLst>
          </p:cNvPr>
          <p:cNvPicPr>
            <a:picLocks noChangeAspect="1"/>
          </p:cNvPicPr>
          <p:nvPr/>
        </p:nvPicPr>
        <p:blipFill>
          <a:blip r:embed="rId2"/>
          <a:stretch>
            <a:fillRect/>
          </a:stretch>
        </p:blipFill>
        <p:spPr>
          <a:xfrm>
            <a:off x="1058677" y="783313"/>
            <a:ext cx="2725324" cy="5307553"/>
          </a:xfrm>
          <a:prstGeom prst="rect">
            <a:avLst/>
          </a:prstGeom>
        </p:spPr>
      </p:pic>
      <p:pic>
        <p:nvPicPr>
          <p:cNvPr id="7" name="Imagen 6" descr="Texto, Carta&#10;&#10;Descripción generada automáticamente">
            <a:extLst>
              <a:ext uri="{FF2B5EF4-FFF2-40B4-BE49-F238E27FC236}">
                <a16:creationId xmlns:a16="http://schemas.microsoft.com/office/drawing/2014/main" id="{9B13B398-297C-4956-90F4-98DF5AD92F16}"/>
              </a:ext>
            </a:extLst>
          </p:cNvPr>
          <p:cNvPicPr>
            <a:picLocks noChangeAspect="1"/>
          </p:cNvPicPr>
          <p:nvPr/>
        </p:nvPicPr>
        <p:blipFill>
          <a:blip r:embed="rId3"/>
          <a:stretch>
            <a:fillRect/>
          </a:stretch>
        </p:blipFill>
        <p:spPr>
          <a:xfrm>
            <a:off x="8494899" y="655218"/>
            <a:ext cx="2440194" cy="5614759"/>
          </a:xfrm>
          <a:prstGeom prst="rect">
            <a:avLst/>
          </a:prstGeom>
        </p:spPr>
      </p:pic>
      <p:sp>
        <p:nvSpPr>
          <p:cNvPr id="8" name="Flecha: a la derecha 7">
            <a:extLst>
              <a:ext uri="{FF2B5EF4-FFF2-40B4-BE49-F238E27FC236}">
                <a16:creationId xmlns:a16="http://schemas.microsoft.com/office/drawing/2014/main" id="{8B16BFDA-7B46-4577-8CEA-B6D178780CD2}"/>
              </a:ext>
            </a:extLst>
          </p:cNvPr>
          <p:cNvSpPr/>
          <p:nvPr/>
        </p:nvSpPr>
        <p:spPr>
          <a:xfrm>
            <a:off x="4953861" y="2867025"/>
            <a:ext cx="2066925" cy="1123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uadroTexto 5">
            <a:extLst>
              <a:ext uri="{FF2B5EF4-FFF2-40B4-BE49-F238E27FC236}">
                <a16:creationId xmlns:a16="http://schemas.microsoft.com/office/drawing/2014/main" id="{4A215D7C-04D2-440A-8477-C8126A44C005}"/>
              </a:ext>
            </a:extLst>
          </p:cNvPr>
          <p:cNvSpPr txBox="1"/>
          <p:nvPr/>
        </p:nvSpPr>
        <p:spPr>
          <a:xfrm>
            <a:off x="9464841" y="6392263"/>
            <a:ext cx="1899623" cy="461665"/>
          </a:xfrm>
          <a:prstGeom prst="rect">
            <a:avLst/>
          </a:prstGeom>
          <a:noFill/>
        </p:spPr>
        <p:txBody>
          <a:bodyPr wrap="none" rtlCol="0">
            <a:spAutoFit/>
          </a:bodyPr>
          <a:lstStyle/>
          <a:p>
            <a:r>
              <a:rPr lang="es-GT" sz="2400" dirty="0"/>
              <a:t>Diapositiva 22</a:t>
            </a:r>
          </a:p>
        </p:txBody>
      </p:sp>
    </p:spTree>
    <p:extLst>
      <p:ext uri="{BB962C8B-B14F-4D97-AF65-F5344CB8AC3E}">
        <p14:creationId xmlns:p14="http://schemas.microsoft.com/office/powerpoint/2010/main" val="84627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573503" y="783314"/>
            <a:ext cx="3044993" cy="833671"/>
          </a:xfrm>
        </p:spPr>
        <p:txBody>
          <a:bodyPr>
            <a:normAutofit fontScale="90000"/>
          </a:bodyPr>
          <a:lstStyle/>
          <a:p>
            <a:r>
              <a:rPr lang="es-GT" dirty="0"/>
              <a:t>Migración a Matlab (Paralelización)</a:t>
            </a:r>
          </a:p>
        </p:txBody>
      </p:sp>
      <p:sp>
        <p:nvSpPr>
          <p:cNvPr id="6" name="CuadroTexto 5">
            <a:extLst>
              <a:ext uri="{FF2B5EF4-FFF2-40B4-BE49-F238E27FC236}">
                <a16:creationId xmlns:a16="http://schemas.microsoft.com/office/drawing/2014/main" id="{CAC098EF-C42E-4D1E-AC26-957095399477}"/>
              </a:ext>
            </a:extLst>
          </p:cNvPr>
          <p:cNvSpPr txBox="1"/>
          <p:nvPr/>
        </p:nvSpPr>
        <p:spPr>
          <a:xfrm>
            <a:off x="1000239" y="2551837"/>
            <a:ext cx="3869935" cy="2308324"/>
          </a:xfrm>
          <a:prstGeom prst="rect">
            <a:avLst/>
          </a:prstGeom>
          <a:noFill/>
        </p:spPr>
        <p:txBody>
          <a:bodyPr wrap="square" rtlCol="0">
            <a:spAutoFit/>
          </a:bodyPr>
          <a:lstStyle/>
          <a:p>
            <a:pPr marL="285750" indent="-285750">
              <a:buFont typeface="Arial" panose="020B0604020202020204" pitchFamily="34" charset="0"/>
              <a:buChar char="•"/>
            </a:pPr>
            <a:r>
              <a:rPr lang="es-GT" dirty="0"/>
              <a:t>Se realizaron 500 iteraciones por cada prueba.</a:t>
            </a:r>
          </a:p>
          <a:p>
            <a:pPr marL="285750" indent="-285750">
              <a:buFont typeface="Arial" panose="020B0604020202020204" pitchFamily="34" charset="0"/>
              <a:buChar char="•"/>
            </a:pPr>
            <a:r>
              <a:rPr lang="es-GT" dirty="0"/>
              <a:t>n </a:t>
            </a:r>
            <a:r>
              <a:rPr lang="en-US" dirty="0">
                <a:sym typeface="Symbol" panose="05050102010706020507" pitchFamily="18" charset="2"/>
              </a:rPr>
              <a:t></a:t>
            </a:r>
            <a:r>
              <a:rPr lang="en-US" dirty="0"/>
              <a:t> 4,</a:t>
            </a:r>
            <a:r>
              <a:rPr lang="es-GT" dirty="0"/>
              <a:t> el tiempo de creación y destrucción de hilos no compensa el ahorro de paralelización.</a:t>
            </a:r>
          </a:p>
          <a:p>
            <a:pPr marL="285750" indent="-285750">
              <a:buFont typeface="Arial" panose="020B0604020202020204" pitchFamily="34" charset="0"/>
              <a:buChar char="•"/>
            </a:pPr>
            <a:r>
              <a:rPr lang="es-GT" dirty="0"/>
              <a:t>5 </a:t>
            </a:r>
            <a:r>
              <a:rPr lang="en-US" dirty="0">
                <a:sym typeface="Symbol" panose="05050102010706020507" pitchFamily="18" charset="2"/>
              </a:rPr>
              <a:t> n  7, </a:t>
            </a:r>
            <a:r>
              <a:rPr lang="es-GT" dirty="0">
                <a:sym typeface="Symbol" panose="05050102010706020507" pitchFamily="18" charset="2"/>
              </a:rPr>
              <a:t>se logra compensar</a:t>
            </a:r>
            <a:r>
              <a:rPr lang="en-US" dirty="0">
                <a:sym typeface="Symbol" panose="05050102010706020507" pitchFamily="18" charset="2"/>
              </a:rPr>
              <a:t>.</a:t>
            </a:r>
            <a:endParaRPr lang="es-GT" dirty="0">
              <a:sym typeface="Symbol" panose="05050102010706020507" pitchFamily="18" charset="2"/>
            </a:endParaRPr>
          </a:p>
          <a:p>
            <a:pPr marL="285750" indent="-285750">
              <a:buFont typeface="Arial" panose="020B0604020202020204" pitchFamily="34" charset="0"/>
              <a:buChar char="•"/>
            </a:pPr>
            <a:r>
              <a:rPr lang="es-GT" dirty="0">
                <a:sym typeface="Symbol" panose="05050102010706020507" pitchFamily="18" charset="2"/>
              </a:rPr>
              <a:t>n &gt; 7, el tiempo de transferencia de datos aumenta.</a:t>
            </a:r>
            <a:endParaRPr lang="en-US" dirty="0">
              <a:sym typeface="Symbol" panose="05050102010706020507" pitchFamily="18" charset="2"/>
            </a:endParaRPr>
          </a:p>
        </p:txBody>
      </p:sp>
      <p:graphicFrame>
        <p:nvGraphicFramePr>
          <p:cNvPr id="5" name="Gráfico 4">
            <a:extLst>
              <a:ext uri="{FF2B5EF4-FFF2-40B4-BE49-F238E27FC236}">
                <a16:creationId xmlns:a16="http://schemas.microsoft.com/office/drawing/2014/main" id="{DB521EA0-FAD9-480C-B244-C3C6A08B3AF1}"/>
              </a:ext>
            </a:extLst>
          </p:cNvPr>
          <p:cNvGraphicFramePr>
            <a:graphicFrameLocks/>
          </p:cNvGraphicFramePr>
          <p:nvPr>
            <p:extLst>
              <p:ext uri="{D42A27DB-BD31-4B8C-83A1-F6EECF244321}">
                <p14:modId xmlns:p14="http://schemas.microsoft.com/office/powerpoint/2010/main" val="1192050234"/>
              </p:ext>
            </p:extLst>
          </p:nvPr>
        </p:nvGraphicFramePr>
        <p:xfrm>
          <a:off x="4993229" y="1616985"/>
          <a:ext cx="6565980" cy="4673269"/>
        </p:xfrm>
        <a:graphic>
          <a:graphicData uri="http://schemas.openxmlformats.org/drawingml/2006/chart">
            <c:chart xmlns:c="http://schemas.openxmlformats.org/drawingml/2006/chart" xmlns:r="http://schemas.openxmlformats.org/officeDocument/2006/relationships" r:id="rId2"/>
          </a:graphicData>
        </a:graphic>
      </p:graphicFrame>
      <p:sp>
        <p:nvSpPr>
          <p:cNvPr id="7" name="CuadroTexto 6">
            <a:extLst>
              <a:ext uri="{FF2B5EF4-FFF2-40B4-BE49-F238E27FC236}">
                <a16:creationId xmlns:a16="http://schemas.microsoft.com/office/drawing/2014/main" id="{EB29684D-DDEC-4F3E-82DF-10EC8872EB4E}"/>
              </a:ext>
            </a:extLst>
          </p:cNvPr>
          <p:cNvSpPr txBox="1"/>
          <p:nvPr/>
        </p:nvSpPr>
        <p:spPr>
          <a:xfrm>
            <a:off x="9464841" y="6392263"/>
            <a:ext cx="1899623" cy="461665"/>
          </a:xfrm>
          <a:prstGeom prst="rect">
            <a:avLst/>
          </a:prstGeom>
          <a:noFill/>
        </p:spPr>
        <p:txBody>
          <a:bodyPr wrap="none" rtlCol="0">
            <a:spAutoFit/>
          </a:bodyPr>
          <a:lstStyle/>
          <a:p>
            <a:r>
              <a:rPr lang="es-GT" sz="2400" dirty="0"/>
              <a:t>Diapositiva 23</a:t>
            </a:r>
          </a:p>
        </p:txBody>
      </p:sp>
    </p:spTree>
    <p:extLst>
      <p:ext uri="{BB962C8B-B14F-4D97-AF65-F5344CB8AC3E}">
        <p14:creationId xmlns:p14="http://schemas.microsoft.com/office/powerpoint/2010/main" val="1177985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9D550-EB85-40F1-8B96-271BB7E26770}"/>
              </a:ext>
            </a:extLst>
          </p:cNvPr>
          <p:cNvSpPr>
            <a:spLocks noGrp="1"/>
          </p:cNvSpPr>
          <p:nvPr>
            <p:ph type="title"/>
          </p:nvPr>
        </p:nvSpPr>
        <p:spPr/>
        <p:txBody>
          <a:bodyPr/>
          <a:lstStyle/>
          <a:p>
            <a:r>
              <a:rPr lang="es-GT" dirty="0"/>
              <a:t>Objetivo General</a:t>
            </a:r>
          </a:p>
        </p:txBody>
      </p:sp>
      <p:sp>
        <p:nvSpPr>
          <p:cNvPr id="3" name="Marcador de contenido 2">
            <a:extLst>
              <a:ext uri="{FF2B5EF4-FFF2-40B4-BE49-F238E27FC236}">
                <a16:creationId xmlns:a16="http://schemas.microsoft.com/office/drawing/2014/main" id="{C84F3BB8-DE12-4226-8D9A-61EB76AB4F88}"/>
              </a:ext>
            </a:extLst>
          </p:cNvPr>
          <p:cNvSpPr>
            <a:spLocks noGrp="1"/>
          </p:cNvSpPr>
          <p:nvPr>
            <p:ph idx="1"/>
          </p:nvPr>
        </p:nvSpPr>
        <p:spPr/>
        <p:txBody>
          <a:bodyPr>
            <a:normAutofit/>
          </a:bodyPr>
          <a:lstStyle/>
          <a:p>
            <a:pPr algn="just"/>
            <a:r>
              <a:rPr lang="es-GT" dirty="0"/>
              <a:t>Agregar funcionalidad a la herramienta de visión por computadora desarrollada en fases previas, adaptarla a la mesa de prueba </a:t>
            </a:r>
            <a:r>
              <a:rPr lang="es-GT" dirty="0" err="1"/>
              <a:t>Robotat</a:t>
            </a:r>
            <a:r>
              <a:rPr lang="es-GT" dirty="0"/>
              <a:t> de la UVG, y validar el sistema completo en aplicaciones simples de robótica de enjambre.</a:t>
            </a:r>
          </a:p>
        </p:txBody>
      </p:sp>
    </p:spTree>
    <p:extLst>
      <p:ext uri="{BB962C8B-B14F-4D97-AF65-F5344CB8AC3E}">
        <p14:creationId xmlns:p14="http://schemas.microsoft.com/office/powerpoint/2010/main" val="1256464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573503" y="783314"/>
            <a:ext cx="3044993" cy="833671"/>
          </a:xfrm>
        </p:spPr>
        <p:txBody>
          <a:bodyPr>
            <a:normAutofit fontScale="90000"/>
          </a:bodyPr>
          <a:lstStyle/>
          <a:p>
            <a:r>
              <a:rPr lang="es-GT" dirty="0"/>
              <a:t>Migración a Matlab (Paralelización)</a:t>
            </a:r>
          </a:p>
        </p:txBody>
      </p:sp>
      <p:sp>
        <p:nvSpPr>
          <p:cNvPr id="6" name="CuadroTexto 5">
            <a:extLst>
              <a:ext uri="{FF2B5EF4-FFF2-40B4-BE49-F238E27FC236}">
                <a16:creationId xmlns:a16="http://schemas.microsoft.com/office/drawing/2014/main" id="{CAC098EF-C42E-4D1E-AC26-957095399477}"/>
              </a:ext>
            </a:extLst>
          </p:cNvPr>
          <p:cNvSpPr txBox="1"/>
          <p:nvPr/>
        </p:nvSpPr>
        <p:spPr>
          <a:xfrm>
            <a:off x="3637571" y="2131253"/>
            <a:ext cx="4916856" cy="1200329"/>
          </a:xfrm>
          <a:prstGeom prst="rect">
            <a:avLst/>
          </a:prstGeom>
          <a:noFill/>
        </p:spPr>
        <p:txBody>
          <a:bodyPr wrap="square" rtlCol="0">
            <a:spAutoFit/>
          </a:bodyPr>
          <a:lstStyle/>
          <a:p>
            <a:pPr marL="285750" indent="-285750">
              <a:buFont typeface="Arial" panose="020B0604020202020204" pitchFamily="34" charset="0"/>
              <a:buChar char="•"/>
            </a:pPr>
            <a:r>
              <a:rPr lang="es-GT" dirty="0"/>
              <a:t>Se realizaron 500 iteraciones por cada prueba.</a:t>
            </a:r>
          </a:p>
          <a:p>
            <a:pPr marL="285750" indent="-285750">
              <a:buFont typeface="Arial" panose="020B0604020202020204" pitchFamily="34" charset="0"/>
              <a:buChar char="•"/>
            </a:pPr>
            <a:r>
              <a:rPr lang="es-GT" dirty="0"/>
              <a:t>No se utilizó la mesa de pruebas de la UVG.</a:t>
            </a:r>
          </a:p>
          <a:p>
            <a:pPr marL="285750" indent="-285750">
              <a:buFont typeface="Arial" panose="020B0604020202020204" pitchFamily="34" charset="0"/>
              <a:buChar char="•"/>
            </a:pPr>
            <a:r>
              <a:rPr lang="es-GT" dirty="0"/>
              <a:t>Se utilizó un área menor (1/4 de la mesa de pruebas).</a:t>
            </a:r>
          </a:p>
        </p:txBody>
      </p:sp>
      <p:graphicFrame>
        <p:nvGraphicFramePr>
          <p:cNvPr id="7" name="Tabla 6">
            <a:extLst>
              <a:ext uri="{FF2B5EF4-FFF2-40B4-BE49-F238E27FC236}">
                <a16:creationId xmlns:a16="http://schemas.microsoft.com/office/drawing/2014/main" id="{803F97D3-6606-4236-8DBB-E2DF62FAC762}"/>
              </a:ext>
            </a:extLst>
          </p:cNvPr>
          <p:cNvGraphicFramePr>
            <a:graphicFrameLocks noGrp="1"/>
          </p:cNvGraphicFramePr>
          <p:nvPr/>
        </p:nvGraphicFramePr>
        <p:xfrm>
          <a:off x="2980871" y="3616275"/>
          <a:ext cx="6022866" cy="1200329"/>
        </p:xfrm>
        <a:graphic>
          <a:graphicData uri="http://schemas.openxmlformats.org/drawingml/2006/table">
            <a:tbl>
              <a:tblPr>
                <a:tableStyleId>{5C22544A-7EE6-4342-B048-85BDC9FD1C3A}</a:tableStyleId>
              </a:tblPr>
              <a:tblGrid>
                <a:gridCol w="4517149">
                  <a:extLst>
                    <a:ext uri="{9D8B030D-6E8A-4147-A177-3AD203B41FA5}">
                      <a16:colId xmlns:a16="http://schemas.microsoft.com/office/drawing/2014/main" val="3328584728"/>
                    </a:ext>
                  </a:extLst>
                </a:gridCol>
                <a:gridCol w="1505717">
                  <a:extLst>
                    <a:ext uri="{9D8B030D-6E8A-4147-A177-3AD203B41FA5}">
                      <a16:colId xmlns:a16="http://schemas.microsoft.com/office/drawing/2014/main" val="188371539"/>
                    </a:ext>
                  </a:extLst>
                </a:gridCol>
              </a:tblGrid>
              <a:tr h="500899">
                <a:tc gridSpan="2">
                  <a:txBody>
                    <a:bodyPr/>
                    <a:lstStyle/>
                    <a:p>
                      <a:pPr algn="ctr" fontAlgn="b"/>
                      <a:r>
                        <a:rPr lang="es-GT" sz="2100" b="1" u="none" strike="noStrike" dirty="0">
                          <a:effectLst/>
                        </a:rPr>
                        <a:t>Comparación de tiempos de ejecución</a:t>
                      </a:r>
                      <a:endParaRPr lang="es-GT" sz="2100" b="1" i="0" u="none" strike="noStrike" dirty="0">
                        <a:solidFill>
                          <a:srgbClr val="000000"/>
                        </a:solidFill>
                        <a:effectLst/>
                        <a:latin typeface="Calibri" panose="020F0502020204030204" pitchFamily="34" charset="0"/>
                      </a:endParaRPr>
                    </a:p>
                  </a:txBody>
                  <a:tcPr marL="115074" marR="115074" marT="57537" marB="5753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GT"/>
                    </a:p>
                  </a:txBody>
                  <a:tcPr/>
                </a:tc>
                <a:extLst>
                  <a:ext uri="{0D108BD9-81ED-4DB2-BD59-A6C34878D82A}">
                    <a16:rowId xmlns:a16="http://schemas.microsoft.com/office/drawing/2014/main" val="184884449"/>
                  </a:ext>
                </a:extLst>
              </a:tr>
              <a:tr h="349715">
                <a:tc>
                  <a:txBody>
                    <a:bodyPr/>
                    <a:lstStyle/>
                    <a:p>
                      <a:pPr algn="l" fontAlgn="b"/>
                      <a:r>
                        <a:rPr lang="es-GT" sz="2100" u="none" strike="noStrike" dirty="0">
                          <a:effectLst/>
                        </a:rPr>
                        <a:t>5 Identificadores (s)</a:t>
                      </a:r>
                      <a:endParaRPr lang="es-GT" sz="2100" b="0" i="0" u="none" strike="noStrike" dirty="0">
                        <a:solidFill>
                          <a:srgbClr val="000000"/>
                        </a:solidFill>
                        <a:effectLst/>
                        <a:latin typeface="Calibri" panose="020F0502020204030204" pitchFamily="34" charset="0"/>
                      </a:endParaRPr>
                    </a:p>
                  </a:txBody>
                  <a:tcPr marL="14572" marR="14572" marT="1457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GT" sz="2100" u="none" strike="noStrike">
                          <a:effectLst/>
                        </a:rPr>
                        <a:t>0.17</a:t>
                      </a:r>
                      <a:endParaRPr lang="es-GT" sz="2100" b="0" i="0" u="none" strike="noStrike">
                        <a:solidFill>
                          <a:srgbClr val="000000"/>
                        </a:solidFill>
                        <a:effectLst/>
                        <a:latin typeface="Calibri" panose="020F0502020204030204" pitchFamily="34" charset="0"/>
                      </a:endParaRPr>
                    </a:p>
                  </a:txBody>
                  <a:tcPr marL="14572" marR="14572" marT="1457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072467"/>
                  </a:ext>
                </a:extLst>
              </a:tr>
              <a:tr h="349715">
                <a:tc>
                  <a:txBody>
                    <a:bodyPr/>
                    <a:lstStyle/>
                    <a:p>
                      <a:pPr algn="l" fontAlgn="b"/>
                      <a:r>
                        <a:rPr lang="es-GT" sz="2100" u="none" strike="noStrike">
                          <a:effectLst/>
                        </a:rPr>
                        <a:t>6 Identificadores [Multi-hilos] (s)</a:t>
                      </a:r>
                      <a:endParaRPr lang="es-GT" sz="2100" b="0" i="0" u="none" strike="noStrike">
                        <a:solidFill>
                          <a:srgbClr val="000000"/>
                        </a:solidFill>
                        <a:effectLst/>
                        <a:latin typeface="Calibri" panose="020F0502020204030204" pitchFamily="34" charset="0"/>
                      </a:endParaRPr>
                    </a:p>
                  </a:txBody>
                  <a:tcPr marL="14572" marR="14572" marT="1457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GT" sz="2100" u="none" strike="noStrike" dirty="0">
                          <a:effectLst/>
                        </a:rPr>
                        <a:t>0.27771</a:t>
                      </a:r>
                      <a:endParaRPr lang="es-GT" sz="2100" b="0" i="0" u="none" strike="noStrike" dirty="0">
                        <a:solidFill>
                          <a:srgbClr val="000000"/>
                        </a:solidFill>
                        <a:effectLst/>
                        <a:latin typeface="Calibri" panose="020F0502020204030204" pitchFamily="34" charset="0"/>
                      </a:endParaRPr>
                    </a:p>
                  </a:txBody>
                  <a:tcPr marL="14572" marR="14572" marT="1457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775744"/>
                  </a:ext>
                </a:extLst>
              </a:tr>
            </a:tbl>
          </a:graphicData>
        </a:graphic>
      </p:graphicFrame>
    </p:spTree>
    <p:extLst>
      <p:ext uri="{BB962C8B-B14F-4D97-AF65-F5344CB8AC3E}">
        <p14:creationId xmlns:p14="http://schemas.microsoft.com/office/powerpoint/2010/main" val="980538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3" descr="Gráfico, Gráfico de líneas&#10;&#10;Descripción generada automáticamente">
            <a:extLst>
              <a:ext uri="{FF2B5EF4-FFF2-40B4-BE49-F238E27FC236}">
                <a16:creationId xmlns:a16="http://schemas.microsoft.com/office/drawing/2014/main" id="{63991E0F-2165-4C12-83F8-D0193EF68D3D}"/>
              </a:ext>
            </a:extLst>
          </p:cNvPr>
          <p:cNvPicPr>
            <a:picLocks noChangeAspect="1"/>
          </p:cNvPicPr>
          <p:nvPr/>
        </p:nvPicPr>
        <p:blipFill>
          <a:blip r:embed="rId2"/>
          <a:stretch>
            <a:fillRect/>
          </a:stretch>
        </p:blipFill>
        <p:spPr>
          <a:xfrm>
            <a:off x="2770062" y="1691409"/>
            <a:ext cx="8498431" cy="4492306"/>
          </a:xfrm>
          <a:prstGeom prst="rect">
            <a:avLst/>
          </a:prstGeom>
        </p:spPr>
      </p:pic>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195762" y="762002"/>
            <a:ext cx="3800476" cy="833671"/>
          </a:xfrm>
        </p:spPr>
        <p:txBody>
          <a:bodyPr>
            <a:normAutofit fontScale="90000"/>
          </a:bodyPr>
          <a:lstStyle/>
          <a:p>
            <a:r>
              <a:rPr lang="es-GT" dirty="0"/>
              <a:t>Migración a Matlab (Aumento de identificadores)</a:t>
            </a:r>
          </a:p>
        </p:txBody>
      </p:sp>
      <p:sp>
        <p:nvSpPr>
          <p:cNvPr id="6" name="CuadroTexto 5">
            <a:extLst>
              <a:ext uri="{FF2B5EF4-FFF2-40B4-BE49-F238E27FC236}">
                <a16:creationId xmlns:a16="http://schemas.microsoft.com/office/drawing/2014/main" id="{CAC098EF-C42E-4D1E-AC26-957095399477}"/>
              </a:ext>
            </a:extLst>
          </p:cNvPr>
          <p:cNvSpPr txBox="1"/>
          <p:nvPr/>
        </p:nvSpPr>
        <p:spPr>
          <a:xfrm>
            <a:off x="838985" y="2256703"/>
            <a:ext cx="1777089" cy="2585323"/>
          </a:xfrm>
          <a:prstGeom prst="rect">
            <a:avLst/>
          </a:prstGeom>
          <a:noFill/>
        </p:spPr>
        <p:txBody>
          <a:bodyPr wrap="square" rtlCol="0">
            <a:spAutoFit/>
          </a:bodyPr>
          <a:lstStyle/>
          <a:p>
            <a:pPr marL="285750" indent="-285750">
              <a:buFont typeface="Arial" panose="020B0604020202020204" pitchFamily="34" charset="0"/>
              <a:buChar char="•"/>
            </a:pPr>
            <a:r>
              <a:rPr lang="es-GT" dirty="0"/>
              <a:t>Se realizaron 500 iteraciones por cada prueba.</a:t>
            </a:r>
          </a:p>
          <a:p>
            <a:pPr marL="285750" indent="-285750">
              <a:buFont typeface="Arial" panose="020B0604020202020204" pitchFamily="34" charset="0"/>
              <a:buChar char="•"/>
            </a:pPr>
            <a:r>
              <a:rPr lang="es-GT" dirty="0"/>
              <a:t>Tiempos aumentan ligeramente.</a:t>
            </a:r>
          </a:p>
          <a:p>
            <a:pPr marL="285750" indent="-285750">
              <a:buFont typeface="Arial" panose="020B0604020202020204" pitchFamily="34" charset="0"/>
              <a:buChar char="•"/>
            </a:pPr>
            <a:r>
              <a:rPr lang="es-GT" dirty="0"/>
              <a:t>Desviación estándar baja.</a:t>
            </a:r>
          </a:p>
        </p:txBody>
      </p:sp>
    </p:spTree>
    <p:extLst>
      <p:ext uri="{BB962C8B-B14F-4D97-AF65-F5344CB8AC3E}">
        <p14:creationId xmlns:p14="http://schemas.microsoft.com/office/powerpoint/2010/main" val="25009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192B492-D523-4242-9BE7-1B40703E9F03}"/>
              </a:ext>
            </a:extLst>
          </p:cNvPr>
          <p:cNvSpPr>
            <a:spLocks noGrp="1"/>
          </p:cNvSpPr>
          <p:nvPr>
            <p:ph idx="1"/>
          </p:nvPr>
        </p:nvSpPr>
        <p:spPr/>
        <p:txBody>
          <a:bodyPr/>
          <a:lstStyle/>
          <a:p>
            <a:pPr marL="457200" indent="-457200" algn="just">
              <a:buFont typeface="+mj-lt"/>
              <a:buAutoNum type="arabicPeriod" startAt="2"/>
            </a:pPr>
            <a:r>
              <a:rPr lang="es-GT" sz="2400" dirty="0"/>
              <a:t>Desarrollar algoritmos para el mapeo de la superficie efectiva de la mesa de prueba, y la detección de obstáculos.</a:t>
            </a:r>
          </a:p>
          <a:p>
            <a:pPr marL="457200" indent="-457200" algn="just">
              <a:buFont typeface="+mj-lt"/>
              <a:buAutoNum type="arabicPeriod" startAt="4"/>
            </a:pPr>
            <a:r>
              <a:rPr lang="es-GT" sz="2400" dirty="0">
                <a:solidFill>
                  <a:srgbClr val="FF0000"/>
                </a:solidFill>
              </a:rPr>
              <a:t>Explorar la factibilidad de paralelizar los algoritmos desarrollados para mejorar el rendimiento de los mismos.</a:t>
            </a:r>
          </a:p>
          <a:p>
            <a:pPr marL="457200" indent="-457200" algn="just">
              <a:buFont typeface="+mj-lt"/>
              <a:buAutoNum type="arabicPeriod" startAt="4"/>
            </a:pPr>
            <a:endParaRPr lang="es-GT" sz="2400" dirty="0"/>
          </a:p>
          <a:p>
            <a:pPr algn="just"/>
            <a:endParaRPr lang="es-GT" dirty="0"/>
          </a:p>
        </p:txBody>
      </p:sp>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Objetivos Cumplidos</a:t>
            </a:r>
          </a:p>
        </p:txBody>
      </p:sp>
      <p:sp>
        <p:nvSpPr>
          <p:cNvPr id="5" name="CuadroTexto 4">
            <a:extLst>
              <a:ext uri="{FF2B5EF4-FFF2-40B4-BE49-F238E27FC236}">
                <a16:creationId xmlns:a16="http://schemas.microsoft.com/office/drawing/2014/main" id="{2FDBDD24-3881-4DE9-85CF-5CF7EB414E03}"/>
              </a:ext>
            </a:extLst>
          </p:cNvPr>
          <p:cNvSpPr txBox="1"/>
          <p:nvPr/>
        </p:nvSpPr>
        <p:spPr>
          <a:xfrm>
            <a:off x="9464841" y="6392263"/>
            <a:ext cx="1899623" cy="461665"/>
          </a:xfrm>
          <a:prstGeom prst="rect">
            <a:avLst/>
          </a:prstGeom>
          <a:noFill/>
        </p:spPr>
        <p:txBody>
          <a:bodyPr wrap="none" rtlCol="0">
            <a:spAutoFit/>
          </a:bodyPr>
          <a:lstStyle/>
          <a:p>
            <a:r>
              <a:rPr lang="es-GT" sz="2400" dirty="0"/>
              <a:t>Diapositiva 24</a:t>
            </a:r>
          </a:p>
        </p:txBody>
      </p:sp>
    </p:spTree>
    <p:extLst>
      <p:ext uri="{BB962C8B-B14F-4D97-AF65-F5344CB8AC3E}">
        <p14:creationId xmlns:p14="http://schemas.microsoft.com/office/powerpoint/2010/main" val="3976651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3189314" y="703416"/>
            <a:ext cx="5813371" cy="459560"/>
          </a:xfrm>
        </p:spPr>
        <p:txBody>
          <a:bodyPr>
            <a:normAutofit fontScale="90000"/>
          </a:bodyPr>
          <a:lstStyle/>
          <a:p>
            <a:r>
              <a:rPr lang="es-GT" dirty="0"/>
              <a:t>Funcionamiento con robots en movimiento</a:t>
            </a:r>
          </a:p>
        </p:txBody>
      </p:sp>
      <p:sp>
        <p:nvSpPr>
          <p:cNvPr id="4" name="CuadroTexto 3">
            <a:extLst>
              <a:ext uri="{FF2B5EF4-FFF2-40B4-BE49-F238E27FC236}">
                <a16:creationId xmlns:a16="http://schemas.microsoft.com/office/drawing/2014/main" id="{4AFEA191-E5B0-4281-BAE7-3EA8AD28F298}"/>
              </a:ext>
            </a:extLst>
          </p:cNvPr>
          <p:cNvSpPr txBox="1"/>
          <p:nvPr/>
        </p:nvSpPr>
        <p:spPr>
          <a:xfrm>
            <a:off x="886120" y="2460397"/>
            <a:ext cx="1772239" cy="1754326"/>
          </a:xfrm>
          <a:prstGeom prst="rect">
            <a:avLst/>
          </a:prstGeom>
          <a:noFill/>
        </p:spPr>
        <p:txBody>
          <a:bodyPr wrap="square" rtlCol="0">
            <a:spAutoFit/>
          </a:bodyPr>
          <a:lstStyle/>
          <a:p>
            <a:pPr marL="285750" indent="-285750">
              <a:buFont typeface="Arial" panose="020B0604020202020204" pitchFamily="34" charset="0"/>
              <a:buChar char="•"/>
            </a:pPr>
            <a:r>
              <a:rPr lang="es-GT" dirty="0"/>
              <a:t>Interfaz gráfica</a:t>
            </a:r>
          </a:p>
          <a:p>
            <a:pPr marL="285750" indent="-285750">
              <a:buFont typeface="Arial" panose="020B0604020202020204" pitchFamily="34" charset="0"/>
              <a:buChar char="•"/>
            </a:pPr>
            <a:r>
              <a:rPr lang="es-GT" dirty="0"/>
              <a:t>No se contaba </a:t>
            </a:r>
            <a:br>
              <a:rPr lang="es-GT" dirty="0"/>
            </a:br>
            <a:r>
              <a:rPr lang="es-GT" dirty="0"/>
              <a:t>con una </a:t>
            </a:r>
            <a:br>
              <a:rPr lang="es-GT" dirty="0"/>
            </a:br>
            <a:r>
              <a:rPr lang="es-GT" dirty="0"/>
              <a:t>plataforma</a:t>
            </a:r>
            <a:br>
              <a:rPr lang="es-GT" dirty="0"/>
            </a:br>
            <a:r>
              <a:rPr lang="es-GT" dirty="0"/>
              <a:t>móvil.</a:t>
            </a:r>
          </a:p>
        </p:txBody>
      </p:sp>
      <p:sp>
        <p:nvSpPr>
          <p:cNvPr id="5" name="CuadroTexto 4">
            <a:extLst>
              <a:ext uri="{FF2B5EF4-FFF2-40B4-BE49-F238E27FC236}">
                <a16:creationId xmlns:a16="http://schemas.microsoft.com/office/drawing/2014/main" id="{61C9183D-8302-474F-82A9-46846BCD3EE6}"/>
              </a:ext>
            </a:extLst>
          </p:cNvPr>
          <p:cNvSpPr txBox="1"/>
          <p:nvPr/>
        </p:nvSpPr>
        <p:spPr>
          <a:xfrm>
            <a:off x="9464841" y="6392263"/>
            <a:ext cx="1899623" cy="461665"/>
          </a:xfrm>
          <a:prstGeom prst="rect">
            <a:avLst/>
          </a:prstGeom>
          <a:noFill/>
        </p:spPr>
        <p:txBody>
          <a:bodyPr wrap="none" rtlCol="0">
            <a:spAutoFit/>
          </a:bodyPr>
          <a:lstStyle/>
          <a:p>
            <a:r>
              <a:rPr lang="es-GT" sz="2400" dirty="0"/>
              <a:t>Diapositiva 25</a:t>
            </a:r>
          </a:p>
        </p:txBody>
      </p:sp>
      <p:pic>
        <p:nvPicPr>
          <p:cNvPr id="6" name="Funcionamiento con robots en movimiento - Tesis José Ramírez">
            <a:hlinkClick r:id="" action="ppaction://media"/>
            <a:extLst>
              <a:ext uri="{FF2B5EF4-FFF2-40B4-BE49-F238E27FC236}">
                <a16:creationId xmlns:a16="http://schemas.microsoft.com/office/drawing/2014/main" id="{0574519C-0600-410B-8A06-C7C09F4B62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1374" y="1428653"/>
            <a:ext cx="7748518" cy="4358541"/>
          </a:xfrm>
          <a:prstGeom prst="rect">
            <a:avLst/>
          </a:prstGeom>
        </p:spPr>
      </p:pic>
    </p:spTree>
    <p:extLst>
      <p:ext uri="{BB962C8B-B14F-4D97-AF65-F5344CB8AC3E}">
        <p14:creationId xmlns:p14="http://schemas.microsoft.com/office/powerpoint/2010/main" val="28801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Objetivos Cumplidos</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lnSpcReduction="10000"/>
          </a:bodyPr>
          <a:lstStyle/>
          <a:p>
            <a:pPr marL="457200" indent="-457200" algn="just">
              <a:buFont typeface="+mj-lt"/>
              <a:buAutoNum type="arabicPeriod"/>
            </a:pPr>
            <a:r>
              <a:rPr lang="es-GT" sz="2000" dirty="0">
                <a:solidFill>
                  <a:srgbClr val="FF0000"/>
                </a:solidFill>
              </a:rPr>
              <a:t>Migrar algoritmos de visión por computadora que se han desarrollado en fases previas en los lenguajes de programación Python y C++, a Matlab.</a:t>
            </a:r>
          </a:p>
          <a:p>
            <a:pPr marL="457200" indent="-457200" algn="just">
              <a:buFont typeface="+mj-lt"/>
              <a:buAutoNum type="arabicPeriod"/>
            </a:pPr>
            <a:r>
              <a:rPr lang="es-GT" sz="2000" dirty="0"/>
              <a:t>Desarrollar algoritmos para el mapeo de la superficie efectiva de la mesa de prueba, y la detección de obstáculos.</a:t>
            </a:r>
          </a:p>
          <a:p>
            <a:pPr marL="457200" indent="-457200" algn="just">
              <a:buFont typeface="+mj-lt"/>
              <a:buAutoNum type="arabicPeriod"/>
            </a:pPr>
            <a:r>
              <a:rPr lang="es-GT" sz="2000" dirty="0">
                <a:solidFill>
                  <a:srgbClr val="FF0000"/>
                </a:solidFill>
              </a:rPr>
              <a:t>Mejorar los algoritmos de detección de pose, para poder aplicarlos a robots en movimiento.</a:t>
            </a:r>
          </a:p>
          <a:p>
            <a:pPr marL="457200" indent="-457200" algn="just">
              <a:buFont typeface="+mj-lt"/>
              <a:buAutoNum type="arabicPeriod"/>
            </a:pPr>
            <a:r>
              <a:rPr lang="es-GT" sz="2000" dirty="0"/>
              <a:t>Explorar la factibilidad de paralelizar los algoritmos desarrollados para mejorar el rendimiento de los mismos.</a:t>
            </a:r>
          </a:p>
          <a:p>
            <a:pPr marL="457200" indent="-457200" algn="just">
              <a:buFont typeface="+mj-lt"/>
              <a:buAutoNum type="arabicPeriod"/>
            </a:pPr>
            <a:r>
              <a:rPr lang="es-GT" sz="2000" dirty="0">
                <a:solidFill>
                  <a:srgbClr val="FF0000"/>
                </a:solidFill>
              </a:rPr>
              <a:t>Validar la herramienta de software mejorada en la mesa de prueba </a:t>
            </a:r>
            <a:r>
              <a:rPr lang="es-GT" sz="2000" dirty="0" err="1">
                <a:solidFill>
                  <a:srgbClr val="FF0000"/>
                </a:solidFill>
              </a:rPr>
              <a:t>Robotat</a:t>
            </a:r>
            <a:r>
              <a:rPr lang="es-GT" sz="2000" dirty="0">
                <a:solidFill>
                  <a:srgbClr val="FF0000"/>
                </a:solidFill>
              </a:rPr>
              <a:t>.</a:t>
            </a:r>
          </a:p>
          <a:p>
            <a:pPr algn="just"/>
            <a:endParaRPr lang="es-GT" sz="2000" dirty="0"/>
          </a:p>
        </p:txBody>
      </p:sp>
      <p:sp>
        <p:nvSpPr>
          <p:cNvPr id="5" name="CuadroTexto 4">
            <a:extLst>
              <a:ext uri="{FF2B5EF4-FFF2-40B4-BE49-F238E27FC236}">
                <a16:creationId xmlns:a16="http://schemas.microsoft.com/office/drawing/2014/main" id="{032A2D2E-CF90-4004-A7E2-65328C1325DE}"/>
              </a:ext>
            </a:extLst>
          </p:cNvPr>
          <p:cNvSpPr txBox="1"/>
          <p:nvPr/>
        </p:nvSpPr>
        <p:spPr>
          <a:xfrm>
            <a:off x="9464841" y="6392263"/>
            <a:ext cx="1899623" cy="461665"/>
          </a:xfrm>
          <a:prstGeom prst="rect">
            <a:avLst/>
          </a:prstGeom>
          <a:noFill/>
        </p:spPr>
        <p:txBody>
          <a:bodyPr wrap="none" rtlCol="0">
            <a:spAutoFit/>
          </a:bodyPr>
          <a:lstStyle/>
          <a:p>
            <a:r>
              <a:rPr lang="es-GT" sz="2400" dirty="0"/>
              <a:t>Diapositiva 26</a:t>
            </a:r>
          </a:p>
        </p:txBody>
      </p:sp>
    </p:spTree>
    <p:extLst>
      <p:ext uri="{BB962C8B-B14F-4D97-AF65-F5344CB8AC3E}">
        <p14:creationId xmlns:p14="http://schemas.microsoft.com/office/powerpoint/2010/main" val="1026453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573503" y="783314"/>
            <a:ext cx="3044993" cy="833671"/>
          </a:xfrm>
        </p:spPr>
        <p:txBody>
          <a:bodyPr>
            <a:normAutofit fontScale="90000"/>
          </a:bodyPr>
          <a:lstStyle/>
          <a:p>
            <a:r>
              <a:rPr lang="es-GT" dirty="0"/>
              <a:t>Migración a Matlab (Interfaz)</a:t>
            </a:r>
          </a:p>
        </p:txBody>
      </p:sp>
      <p:pic>
        <p:nvPicPr>
          <p:cNvPr id="4" name="Imagen 3" descr="Interfaz de usuario gráfica, Texto, Aplicación&#10;&#10;Descripción generada automáticamente">
            <a:extLst>
              <a:ext uri="{FF2B5EF4-FFF2-40B4-BE49-F238E27FC236}">
                <a16:creationId xmlns:a16="http://schemas.microsoft.com/office/drawing/2014/main" id="{FA75746C-2C39-4A40-8B1E-22E3657E4EB0}"/>
              </a:ext>
            </a:extLst>
          </p:cNvPr>
          <p:cNvPicPr>
            <a:picLocks noChangeAspect="1"/>
          </p:cNvPicPr>
          <p:nvPr/>
        </p:nvPicPr>
        <p:blipFill>
          <a:blip r:embed="rId2"/>
          <a:stretch>
            <a:fillRect/>
          </a:stretch>
        </p:blipFill>
        <p:spPr>
          <a:xfrm>
            <a:off x="4499109" y="1660232"/>
            <a:ext cx="3193781" cy="1752977"/>
          </a:xfrm>
          <a:prstGeom prst="rect">
            <a:avLst/>
          </a:prstGeom>
        </p:spPr>
      </p:pic>
      <p:pic>
        <p:nvPicPr>
          <p:cNvPr id="7" name="Imagen 6" descr="Interfaz de usuario gráfica, Texto, Sitio web&#10;&#10;Descripción generada automáticamente">
            <a:extLst>
              <a:ext uri="{FF2B5EF4-FFF2-40B4-BE49-F238E27FC236}">
                <a16:creationId xmlns:a16="http://schemas.microsoft.com/office/drawing/2014/main" id="{CBE5F898-A84D-4313-A9B2-E82BF2B28F0F}"/>
              </a:ext>
            </a:extLst>
          </p:cNvPr>
          <p:cNvPicPr>
            <a:picLocks noChangeAspect="1"/>
          </p:cNvPicPr>
          <p:nvPr/>
        </p:nvPicPr>
        <p:blipFill>
          <a:blip r:embed="rId3"/>
          <a:stretch>
            <a:fillRect/>
          </a:stretch>
        </p:blipFill>
        <p:spPr>
          <a:xfrm>
            <a:off x="2689885" y="3725602"/>
            <a:ext cx="3249880" cy="1762647"/>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28425895-DB90-4781-8EA2-D8529822B85C}"/>
              </a:ext>
            </a:extLst>
          </p:cNvPr>
          <p:cNvPicPr>
            <a:picLocks noChangeAspect="1"/>
          </p:cNvPicPr>
          <p:nvPr/>
        </p:nvPicPr>
        <p:blipFill>
          <a:blip r:embed="rId4"/>
          <a:stretch>
            <a:fillRect/>
          </a:stretch>
        </p:blipFill>
        <p:spPr>
          <a:xfrm>
            <a:off x="6495696" y="3722806"/>
            <a:ext cx="3249881" cy="1765443"/>
          </a:xfrm>
          <a:prstGeom prst="rect">
            <a:avLst/>
          </a:prstGeom>
        </p:spPr>
      </p:pic>
      <p:pic>
        <p:nvPicPr>
          <p:cNvPr id="11" name="Imagen 10" descr="Interfaz de usuario gráfica, Texto, Aplicación&#10;&#10;Descripción generada automáticamente">
            <a:extLst>
              <a:ext uri="{FF2B5EF4-FFF2-40B4-BE49-F238E27FC236}">
                <a16:creationId xmlns:a16="http://schemas.microsoft.com/office/drawing/2014/main" id="{9C8E720A-4528-427A-B34C-91A8F33C2F59}"/>
              </a:ext>
            </a:extLst>
          </p:cNvPr>
          <p:cNvPicPr>
            <a:picLocks noChangeAspect="1"/>
          </p:cNvPicPr>
          <p:nvPr/>
        </p:nvPicPr>
        <p:blipFill>
          <a:blip r:embed="rId5"/>
          <a:stretch>
            <a:fillRect/>
          </a:stretch>
        </p:blipFill>
        <p:spPr>
          <a:xfrm>
            <a:off x="1174835" y="1660232"/>
            <a:ext cx="3249880" cy="1768767"/>
          </a:xfrm>
          <a:prstGeom prst="rect">
            <a:avLst/>
          </a:prstGeom>
        </p:spPr>
      </p:pic>
      <p:pic>
        <p:nvPicPr>
          <p:cNvPr id="13" name="Imagen 12" descr="Interfaz de usuario gráfica, Texto, Aplicación&#10;&#10;Descripción generada automáticamente">
            <a:extLst>
              <a:ext uri="{FF2B5EF4-FFF2-40B4-BE49-F238E27FC236}">
                <a16:creationId xmlns:a16="http://schemas.microsoft.com/office/drawing/2014/main" id="{5FF28230-153A-4099-83D2-A216E7EF7241}"/>
              </a:ext>
            </a:extLst>
          </p:cNvPr>
          <p:cNvPicPr>
            <a:picLocks noChangeAspect="1"/>
          </p:cNvPicPr>
          <p:nvPr/>
        </p:nvPicPr>
        <p:blipFill>
          <a:blip r:embed="rId6"/>
          <a:stretch>
            <a:fillRect/>
          </a:stretch>
        </p:blipFill>
        <p:spPr>
          <a:xfrm>
            <a:off x="7767284" y="1666352"/>
            <a:ext cx="3249881" cy="1762647"/>
          </a:xfrm>
          <a:prstGeom prst="rect">
            <a:avLst/>
          </a:prstGeom>
        </p:spPr>
      </p:pic>
      <p:sp>
        <p:nvSpPr>
          <p:cNvPr id="8" name="CuadroTexto 7">
            <a:extLst>
              <a:ext uri="{FF2B5EF4-FFF2-40B4-BE49-F238E27FC236}">
                <a16:creationId xmlns:a16="http://schemas.microsoft.com/office/drawing/2014/main" id="{50AC64F8-BA5D-4494-8F90-06DC97C5E96C}"/>
              </a:ext>
            </a:extLst>
          </p:cNvPr>
          <p:cNvSpPr txBox="1"/>
          <p:nvPr/>
        </p:nvSpPr>
        <p:spPr>
          <a:xfrm>
            <a:off x="9464841" y="6392263"/>
            <a:ext cx="1899623" cy="461665"/>
          </a:xfrm>
          <a:prstGeom prst="rect">
            <a:avLst/>
          </a:prstGeom>
          <a:noFill/>
        </p:spPr>
        <p:txBody>
          <a:bodyPr wrap="none" rtlCol="0">
            <a:spAutoFit/>
          </a:bodyPr>
          <a:lstStyle/>
          <a:p>
            <a:r>
              <a:rPr lang="es-GT" sz="2400" dirty="0"/>
              <a:t>Diapositiva 27</a:t>
            </a:r>
          </a:p>
        </p:txBody>
      </p:sp>
    </p:spTree>
    <p:extLst>
      <p:ext uri="{BB962C8B-B14F-4D97-AF65-F5344CB8AC3E}">
        <p14:creationId xmlns:p14="http://schemas.microsoft.com/office/powerpoint/2010/main" val="802492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041570" y="763480"/>
            <a:ext cx="4108858" cy="427377"/>
          </a:xfrm>
        </p:spPr>
        <p:txBody>
          <a:bodyPr>
            <a:normAutofit fontScale="90000"/>
          </a:bodyPr>
          <a:lstStyle/>
          <a:p>
            <a:r>
              <a:rPr lang="es-GT" dirty="0"/>
              <a:t>Pruebas aplicadas a algoritmos</a:t>
            </a:r>
          </a:p>
        </p:txBody>
      </p:sp>
      <p:pic>
        <p:nvPicPr>
          <p:cNvPr id="4098" name="Picture 2">
            <a:extLst>
              <a:ext uri="{FF2B5EF4-FFF2-40B4-BE49-F238E27FC236}">
                <a16:creationId xmlns:a16="http://schemas.microsoft.com/office/drawing/2014/main" id="{884485AB-B490-4784-B9B0-B1C003A2AC0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7979" y="1985940"/>
            <a:ext cx="6187181" cy="3957218"/>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DB831231-60B9-4FE0-9D35-8E76443BD77D}"/>
              </a:ext>
            </a:extLst>
          </p:cNvPr>
          <p:cNvSpPr txBox="1">
            <a:spLocks/>
          </p:cNvSpPr>
          <p:nvPr/>
        </p:nvSpPr>
        <p:spPr>
          <a:xfrm>
            <a:off x="3964550" y="1558563"/>
            <a:ext cx="4108858" cy="427377"/>
          </a:xfrm>
          <a:prstGeom prst="rect">
            <a:avLst/>
          </a:prstGeom>
          <a:effectLst/>
        </p:spPr>
        <p:txBody>
          <a:bodyPr vert="horz" lIns="91440" tIns="45720" rIns="91440" bIns="45720" rtlCol="0" anchor="b">
            <a:normAutofit fontScale="45000" lnSpcReduction="20000"/>
          </a:bodyPr>
          <a:lstStyle>
            <a:lvl1pPr algn="ctr" defTabSz="457200" rtl="0" eaLnBrk="1" latinLnBrk="0" hangingPunct="1">
              <a:spcBef>
                <a:spcPct val="0"/>
              </a:spcBef>
              <a:buNone/>
              <a:defRPr sz="28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GT" dirty="0"/>
              <a:t>PSO</a:t>
            </a:r>
            <a:br>
              <a:rPr lang="es-GT" dirty="0"/>
            </a:br>
            <a:r>
              <a:rPr lang="es-GT" dirty="0"/>
              <a:t>(</a:t>
            </a:r>
            <a:r>
              <a:rPr lang="es-GT" dirty="0" err="1"/>
              <a:t>Particle</a:t>
            </a:r>
            <a:r>
              <a:rPr lang="es-GT" dirty="0"/>
              <a:t> </a:t>
            </a:r>
            <a:r>
              <a:rPr lang="es-GT" dirty="0" err="1"/>
              <a:t>Swarm</a:t>
            </a:r>
            <a:r>
              <a:rPr lang="es-GT" dirty="0"/>
              <a:t> </a:t>
            </a:r>
            <a:r>
              <a:rPr lang="es-GT" dirty="0" err="1"/>
              <a:t>Optimization</a:t>
            </a:r>
            <a:r>
              <a:rPr lang="es-GT" dirty="0"/>
              <a:t>)</a:t>
            </a:r>
          </a:p>
        </p:txBody>
      </p:sp>
      <p:sp>
        <p:nvSpPr>
          <p:cNvPr id="3" name="CuadroTexto 2">
            <a:extLst>
              <a:ext uri="{FF2B5EF4-FFF2-40B4-BE49-F238E27FC236}">
                <a16:creationId xmlns:a16="http://schemas.microsoft.com/office/drawing/2014/main" id="{A33912D5-8E6D-45BC-BEB0-A382CD19BB2C}"/>
              </a:ext>
            </a:extLst>
          </p:cNvPr>
          <p:cNvSpPr txBox="1"/>
          <p:nvPr/>
        </p:nvSpPr>
        <p:spPr>
          <a:xfrm>
            <a:off x="7663992" y="2948886"/>
            <a:ext cx="2912016" cy="2031325"/>
          </a:xfrm>
          <a:prstGeom prst="rect">
            <a:avLst/>
          </a:prstGeom>
          <a:noFill/>
        </p:spPr>
        <p:txBody>
          <a:bodyPr wrap="none" rtlCol="0">
            <a:spAutoFit/>
          </a:bodyPr>
          <a:lstStyle/>
          <a:p>
            <a:pPr marL="285750" indent="-285750">
              <a:buFont typeface="Arial" panose="020B0604020202020204" pitchFamily="34" charset="0"/>
              <a:buChar char="•"/>
            </a:pPr>
            <a:r>
              <a:rPr lang="es-GT" dirty="0"/>
              <a:t>Inicio de agentes aleatorio</a:t>
            </a:r>
          </a:p>
          <a:p>
            <a:pPr marL="285750" indent="-285750">
              <a:buFont typeface="Arial" panose="020B0604020202020204" pitchFamily="34" charset="0"/>
              <a:buChar char="•"/>
            </a:pPr>
            <a:r>
              <a:rPr lang="es-GT" dirty="0"/>
              <a:t>Función de costo</a:t>
            </a:r>
          </a:p>
          <a:p>
            <a:pPr marL="285750" indent="-285750">
              <a:buFont typeface="Arial" panose="020B0604020202020204" pitchFamily="34" charset="0"/>
              <a:buChar char="•"/>
            </a:pPr>
            <a:r>
              <a:rPr lang="es-GT" dirty="0"/>
              <a:t>Requieren de su posición</a:t>
            </a:r>
            <a:br>
              <a:rPr lang="es-GT" dirty="0"/>
            </a:br>
            <a:r>
              <a:rPr lang="es-GT" dirty="0"/>
              <a:t>para calcular su siguiente </a:t>
            </a:r>
            <a:br>
              <a:rPr lang="es-GT" dirty="0"/>
            </a:br>
            <a:r>
              <a:rPr lang="es-GT" dirty="0"/>
              <a:t>movimiento.</a:t>
            </a:r>
          </a:p>
          <a:p>
            <a:pPr marL="285750" indent="-285750">
              <a:buFont typeface="Arial" panose="020B0604020202020204" pitchFamily="34" charset="0"/>
              <a:buChar char="•"/>
            </a:pPr>
            <a:r>
              <a:rPr lang="es-GT" dirty="0"/>
              <a:t>Requieren de la orientación</a:t>
            </a:r>
            <a:br>
              <a:rPr lang="es-GT" dirty="0"/>
            </a:br>
            <a:r>
              <a:rPr lang="es-GT" dirty="0"/>
              <a:t>para el control de llantas.</a:t>
            </a:r>
          </a:p>
        </p:txBody>
      </p:sp>
      <p:sp>
        <p:nvSpPr>
          <p:cNvPr id="4" name="CuadroTexto 3">
            <a:extLst>
              <a:ext uri="{FF2B5EF4-FFF2-40B4-BE49-F238E27FC236}">
                <a16:creationId xmlns:a16="http://schemas.microsoft.com/office/drawing/2014/main" id="{AC9B1CC2-88A6-445E-8719-9D88518ECC81}"/>
              </a:ext>
            </a:extLst>
          </p:cNvPr>
          <p:cNvSpPr txBox="1"/>
          <p:nvPr/>
        </p:nvSpPr>
        <p:spPr>
          <a:xfrm>
            <a:off x="7136283" y="5573825"/>
            <a:ext cx="527709" cy="369332"/>
          </a:xfrm>
          <a:prstGeom prst="rect">
            <a:avLst/>
          </a:prstGeom>
          <a:noFill/>
        </p:spPr>
        <p:txBody>
          <a:bodyPr wrap="none" rtlCol="0">
            <a:spAutoFit/>
          </a:bodyPr>
          <a:lstStyle/>
          <a:p>
            <a:r>
              <a:rPr lang="es-GT" dirty="0"/>
              <a:t>[13]</a:t>
            </a:r>
          </a:p>
        </p:txBody>
      </p:sp>
      <p:sp>
        <p:nvSpPr>
          <p:cNvPr id="7" name="CuadroTexto 6">
            <a:extLst>
              <a:ext uri="{FF2B5EF4-FFF2-40B4-BE49-F238E27FC236}">
                <a16:creationId xmlns:a16="http://schemas.microsoft.com/office/drawing/2014/main" id="{605660A1-E451-4CA3-B4CB-3F83FF8E3A63}"/>
              </a:ext>
            </a:extLst>
          </p:cNvPr>
          <p:cNvSpPr txBox="1"/>
          <p:nvPr/>
        </p:nvSpPr>
        <p:spPr>
          <a:xfrm>
            <a:off x="9464841" y="6392263"/>
            <a:ext cx="1899623" cy="461665"/>
          </a:xfrm>
          <a:prstGeom prst="rect">
            <a:avLst/>
          </a:prstGeom>
          <a:noFill/>
        </p:spPr>
        <p:txBody>
          <a:bodyPr wrap="none" rtlCol="0">
            <a:spAutoFit/>
          </a:bodyPr>
          <a:lstStyle/>
          <a:p>
            <a:r>
              <a:rPr lang="es-GT" sz="2400" dirty="0"/>
              <a:t>Diapositiva 28</a:t>
            </a:r>
          </a:p>
        </p:txBody>
      </p:sp>
    </p:spTree>
    <p:extLst>
      <p:ext uri="{BB962C8B-B14F-4D97-AF65-F5344CB8AC3E}">
        <p14:creationId xmlns:p14="http://schemas.microsoft.com/office/powerpoint/2010/main" val="255402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041570" y="763480"/>
            <a:ext cx="4108858" cy="427377"/>
          </a:xfrm>
        </p:spPr>
        <p:txBody>
          <a:bodyPr>
            <a:normAutofit fontScale="90000"/>
          </a:bodyPr>
          <a:lstStyle/>
          <a:p>
            <a:r>
              <a:rPr lang="es-GT" dirty="0"/>
              <a:t>Pruebas aplicadas a algoritmos</a:t>
            </a:r>
          </a:p>
        </p:txBody>
      </p:sp>
      <p:pic>
        <p:nvPicPr>
          <p:cNvPr id="5" name="Picture 4">
            <a:extLst>
              <a:ext uri="{FF2B5EF4-FFF2-40B4-BE49-F238E27FC236}">
                <a16:creationId xmlns:a16="http://schemas.microsoft.com/office/drawing/2014/main" id="{931CC19F-EFC0-4225-AE52-B6FB0EAF4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0823" y="2546550"/>
            <a:ext cx="2989605" cy="300462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3C5B3B8B-E6A7-48BE-962E-4D276FC271B4}"/>
              </a:ext>
            </a:extLst>
          </p:cNvPr>
          <p:cNvSpPr txBox="1">
            <a:spLocks/>
          </p:cNvSpPr>
          <p:nvPr/>
        </p:nvSpPr>
        <p:spPr>
          <a:xfrm>
            <a:off x="4114071" y="1813125"/>
            <a:ext cx="4108858" cy="427377"/>
          </a:xfrm>
          <a:prstGeom prst="rect">
            <a:avLst/>
          </a:prstGeom>
          <a:effectLst/>
        </p:spPr>
        <p:txBody>
          <a:bodyPr vert="horz" lIns="91440" tIns="45720" rIns="91440" bIns="45720" rtlCol="0" anchor="b">
            <a:normAutofit fontScale="45000" lnSpcReduction="20000"/>
          </a:bodyPr>
          <a:lstStyle>
            <a:lvl1pPr algn="ctr" defTabSz="457200" rtl="0" eaLnBrk="1" latinLnBrk="0" hangingPunct="1">
              <a:spcBef>
                <a:spcPct val="0"/>
              </a:spcBef>
              <a:buNone/>
              <a:defRPr sz="28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GT" dirty="0"/>
              <a:t>ACO</a:t>
            </a:r>
            <a:br>
              <a:rPr lang="es-GT" dirty="0"/>
            </a:br>
            <a:r>
              <a:rPr lang="es-GT" dirty="0"/>
              <a:t>(</a:t>
            </a:r>
            <a:r>
              <a:rPr lang="es-GT" dirty="0" err="1"/>
              <a:t>Ant</a:t>
            </a:r>
            <a:r>
              <a:rPr lang="es-GT" dirty="0"/>
              <a:t> </a:t>
            </a:r>
            <a:r>
              <a:rPr lang="es-GT" dirty="0" err="1"/>
              <a:t>Colony</a:t>
            </a:r>
            <a:r>
              <a:rPr lang="es-GT" dirty="0"/>
              <a:t> </a:t>
            </a:r>
            <a:r>
              <a:rPr lang="es-GT" dirty="0" err="1"/>
              <a:t>Optimization</a:t>
            </a:r>
            <a:r>
              <a:rPr lang="es-GT" dirty="0"/>
              <a:t>)</a:t>
            </a:r>
          </a:p>
        </p:txBody>
      </p:sp>
      <p:pic>
        <p:nvPicPr>
          <p:cNvPr id="7" name="Picture 6">
            <a:extLst>
              <a:ext uri="{FF2B5EF4-FFF2-40B4-BE49-F238E27FC236}">
                <a16:creationId xmlns:a16="http://schemas.microsoft.com/office/drawing/2014/main" id="{3ECA7EF4-1EEF-4204-9DE9-8DA068368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375" y="2693678"/>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B48A1B92-4697-4765-A738-C2B039CD1D5F}"/>
              </a:ext>
            </a:extLst>
          </p:cNvPr>
          <p:cNvSpPr txBox="1"/>
          <p:nvPr/>
        </p:nvSpPr>
        <p:spPr>
          <a:xfrm>
            <a:off x="8653806" y="2546550"/>
            <a:ext cx="2205872" cy="2585323"/>
          </a:xfrm>
          <a:prstGeom prst="rect">
            <a:avLst/>
          </a:prstGeom>
          <a:noFill/>
        </p:spPr>
        <p:txBody>
          <a:bodyPr wrap="square" rtlCol="0">
            <a:spAutoFit/>
          </a:bodyPr>
          <a:lstStyle/>
          <a:p>
            <a:pPr marL="285750" indent="-285750">
              <a:buFont typeface="Arial" panose="020B0604020202020204" pitchFamily="34" charset="0"/>
              <a:buChar char="•"/>
            </a:pPr>
            <a:r>
              <a:rPr lang="es-GT" dirty="0"/>
              <a:t>Trayectoria óptima.</a:t>
            </a:r>
          </a:p>
          <a:p>
            <a:pPr marL="285750" indent="-285750">
              <a:buFont typeface="Arial" panose="020B0604020202020204" pitchFamily="34" charset="0"/>
              <a:buChar char="•"/>
            </a:pPr>
            <a:r>
              <a:rPr lang="es-GT" dirty="0"/>
              <a:t>El mapa se divide en nodos.</a:t>
            </a:r>
          </a:p>
          <a:p>
            <a:pPr marL="285750" indent="-285750">
              <a:buFont typeface="Arial" panose="020B0604020202020204" pitchFamily="34" charset="0"/>
              <a:buChar char="•"/>
            </a:pPr>
            <a:r>
              <a:rPr lang="es-GT" dirty="0"/>
              <a:t>Posiciones de los nodos.</a:t>
            </a:r>
          </a:p>
          <a:p>
            <a:pPr marL="285750" indent="-285750">
              <a:buFont typeface="Arial" panose="020B0604020202020204" pitchFamily="34" charset="0"/>
              <a:buChar char="•"/>
            </a:pPr>
            <a:r>
              <a:rPr lang="es-GT" dirty="0"/>
              <a:t>Conexiones de los nodos.</a:t>
            </a:r>
          </a:p>
          <a:p>
            <a:pPr marL="285750" indent="-285750">
              <a:buFont typeface="Arial" panose="020B0604020202020204" pitchFamily="34" charset="0"/>
              <a:buChar char="•"/>
            </a:pPr>
            <a:r>
              <a:rPr lang="es-GT" dirty="0"/>
              <a:t>Pose del agente para controlador.</a:t>
            </a:r>
          </a:p>
        </p:txBody>
      </p:sp>
      <p:sp>
        <p:nvSpPr>
          <p:cNvPr id="8" name="CuadroTexto 7">
            <a:extLst>
              <a:ext uri="{FF2B5EF4-FFF2-40B4-BE49-F238E27FC236}">
                <a16:creationId xmlns:a16="http://schemas.microsoft.com/office/drawing/2014/main" id="{1536E5DD-3149-40D3-8EDF-502C946FC92F}"/>
              </a:ext>
            </a:extLst>
          </p:cNvPr>
          <p:cNvSpPr txBox="1"/>
          <p:nvPr/>
        </p:nvSpPr>
        <p:spPr>
          <a:xfrm>
            <a:off x="4327501" y="5551178"/>
            <a:ext cx="527709" cy="369332"/>
          </a:xfrm>
          <a:prstGeom prst="rect">
            <a:avLst/>
          </a:prstGeom>
          <a:noFill/>
        </p:spPr>
        <p:txBody>
          <a:bodyPr wrap="none" rtlCol="0">
            <a:spAutoFit/>
          </a:bodyPr>
          <a:lstStyle/>
          <a:p>
            <a:r>
              <a:rPr lang="es-GT" dirty="0"/>
              <a:t>[14]</a:t>
            </a:r>
          </a:p>
        </p:txBody>
      </p:sp>
      <p:sp>
        <p:nvSpPr>
          <p:cNvPr id="9" name="CuadroTexto 8">
            <a:extLst>
              <a:ext uri="{FF2B5EF4-FFF2-40B4-BE49-F238E27FC236}">
                <a16:creationId xmlns:a16="http://schemas.microsoft.com/office/drawing/2014/main" id="{E3BCC095-D50D-4DC5-8DEA-AD2F01EA79E2}"/>
              </a:ext>
            </a:extLst>
          </p:cNvPr>
          <p:cNvSpPr txBox="1"/>
          <p:nvPr/>
        </p:nvSpPr>
        <p:spPr>
          <a:xfrm>
            <a:off x="7861481" y="5551178"/>
            <a:ext cx="527709" cy="369332"/>
          </a:xfrm>
          <a:prstGeom prst="rect">
            <a:avLst/>
          </a:prstGeom>
          <a:noFill/>
        </p:spPr>
        <p:txBody>
          <a:bodyPr wrap="none" rtlCol="0">
            <a:spAutoFit/>
          </a:bodyPr>
          <a:lstStyle/>
          <a:p>
            <a:r>
              <a:rPr lang="es-GT" dirty="0"/>
              <a:t>[15]</a:t>
            </a:r>
          </a:p>
        </p:txBody>
      </p:sp>
      <p:sp>
        <p:nvSpPr>
          <p:cNvPr id="10" name="CuadroTexto 9">
            <a:extLst>
              <a:ext uri="{FF2B5EF4-FFF2-40B4-BE49-F238E27FC236}">
                <a16:creationId xmlns:a16="http://schemas.microsoft.com/office/drawing/2014/main" id="{1A17243D-323B-45D2-BE3C-FC4EBD5D5D55}"/>
              </a:ext>
            </a:extLst>
          </p:cNvPr>
          <p:cNvSpPr txBox="1"/>
          <p:nvPr/>
        </p:nvSpPr>
        <p:spPr>
          <a:xfrm>
            <a:off x="9464841" y="6392263"/>
            <a:ext cx="1899623" cy="461665"/>
          </a:xfrm>
          <a:prstGeom prst="rect">
            <a:avLst/>
          </a:prstGeom>
          <a:noFill/>
        </p:spPr>
        <p:txBody>
          <a:bodyPr wrap="none" rtlCol="0">
            <a:spAutoFit/>
          </a:bodyPr>
          <a:lstStyle/>
          <a:p>
            <a:r>
              <a:rPr lang="es-GT" sz="2400" dirty="0"/>
              <a:t>Diapositiva 29</a:t>
            </a:r>
          </a:p>
        </p:txBody>
      </p:sp>
    </p:spTree>
    <p:extLst>
      <p:ext uri="{BB962C8B-B14F-4D97-AF65-F5344CB8AC3E}">
        <p14:creationId xmlns:p14="http://schemas.microsoft.com/office/powerpoint/2010/main" val="2017557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041571" y="742950"/>
            <a:ext cx="4108858" cy="771757"/>
          </a:xfrm>
        </p:spPr>
        <p:txBody>
          <a:bodyPr>
            <a:normAutofit fontScale="90000"/>
          </a:bodyPr>
          <a:lstStyle/>
          <a:p>
            <a:r>
              <a:rPr lang="es-GT" dirty="0"/>
              <a:t>Pruebas aplicadas a algoritmos</a:t>
            </a:r>
            <a:br>
              <a:rPr lang="es-GT" dirty="0"/>
            </a:br>
            <a:r>
              <a:rPr lang="es-GT" dirty="0"/>
              <a:t>(Comunicación)</a:t>
            </a:r>
          </a:p>
        </p:txBody>
      </p:sp>
      <p:sp>
        <p:nvSpPr>
          <p:cNvPr id="4" name="CuadroTexto 3">
            <a:extLst>
              <a:ext uri="{FF2B5EF4-FFF2-40B4-BE49-F238E27FC236}">
                <a16:creationId xmlns:a16="http://schemas.microsoft.com/office/drawing/2014/main" id="{5ECD034B-AF0A-4964-8D61-4AF4DF362109}"/>
              </a:ext>
            </a:extLst>
          </p:cNvPr>
          <p:cNvSpPr txBox="1"/>
          <p:nvPr/>
        </p:nvSpPr>
        <p:spPr>
          <a:xfrm>
            <a:off x="9464841" y="6392263"/>
            <a:ext cx="1899623" cy="461665"/>
          </a:xfrm>
          <a:prstGeom prst="rect">
            <a:avLst/>
          </a:prstGeom>
          <a:noFill/>
        </p:spPr>
        <p:txBody>
          <a:bodyPr wrap="none" rtlCol="0">
            <a:spAutoFit/>
          </a:bodyPr>
          <a:lstStyle/>
          <a:p>
            <a:r>
              <a:rPr lang="es-GT" sz="2400" dirty="0"/>
              <a:t>Diapositiva 30</a:t>
            </a:r>
          </a:p>
        </p:txBody>
      </p:sp>
      <p:pic>
        <p:nvPicPr>
          <p:cNvPr id="1028" name="Picture 4" descr="No ACK UDP">
            <a:extLst>
              <a:ext uri="{FF2B5EF4-FFF2-40B4-BE49-F238E27FC236}">
                <a16:creationId xmlns:a16="http://schemas.microsoft.com/office/drawing/2014/main" id="{1C3E7AAF-82FB-49DD-AE5A-8018862E3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8" y="1862138"/>
            <a:ext cx="7248525" cy="313372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40607C6-9961-4046-94DE-7D245C3A7576}"/>
              </a:ext>
            </a:extLst>
          </p:cNvPr>
          <p:cNvSpPr txBox="1"/>
          <p:nvPr/>
        </p:nvSpPr>
        <p:spPr>
          <a:xfrm>
            <a:off x="9720262" y="4626531"/>
            <a:ext cx="527709" cy="369332"/>
          </a:xfrm>
          <a:prstGeom prst="rect">
            <a:avLst/>
          </a:prstGeom>
          <a:noFill/>
        </p:spPr>
        <p:txBody>
          <a:bodyPr wrap="none" rtlCol="0">
            <a:spAutoFit/>
          </a:bodyPr>
          <a:lstStyle/>
          <a:p>
            <a:r>
              <a:rPr lang="es-GT" dirty="0"/>
              <a:t>[16]</a:t>
            </a:r>
          </a:p>
        </p:txBody>
      </p:sp>
    </p:spTree>
    <p:extLst>
      <p:ext uri="{BB962C8B-B14F-4D97-AF65-F5344CB8AC3E}">
        <p14:creationId xmlns:p14="http://schemas.microsoft.com/office/powerpoint/2010/main" val="264146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5133386" y="771293"/>
            <a:ext cx="1925228" cy="771757"/>
          </a:xfrm>
        </p:spPr>
        <p:txBody>
          <a:bodyPr>
            <a:normAutofit fontScale="90000"/>
          </a:bodyPr>
          <a:lstStyle/>
          <a:p>
            <a:r>
              <a:rPr lang="es-GT" dirty="0"/>
              <a:t>PSO</a:t>
            </a:r>
            <a:br>
              <a:rPr lang="es-GT" dirty="0"/>
            </a:br>
            <a:r>
              <a:rPr lang="es-GT" dirty="0"/>
              <a:t>Prueba Inicial</a:t>
            </a:r>
          </a:p>
        </p:txBody>
      </p:sp>
      <p:pic>
        <p:nvPicPr>
          <p:cNvPr id="6" name="Imagen 5" descr="Imagen que contiene exterior, calle, firmar, nieve&#10;&#10;Descripción generada automáticamente">
            <a:extLst>
              <a:ext uri="{FF2B5EF4-FFF2-40B4-BE49-F238E27FC236}">
                <a16:creationId xmlns:a16="http://schemas.microsoft.com/office/drawing/2014/main" id="{3546999B-C3DF-4B7A-AC4A-D4601920D241}"/>
              </a:ext>
            </a:extLst>
          </p:cNvPr>
          <p:cNvPicPr>
            <a:picLocks noChangeAspect="1"/>
          </p:cNvPicPr>
          <p:nvPr/>
        </p:nvPicPr>
        <p:blipFill>
          <a:blip r:embed="rId2"/>
          <a:stretch>
            <a:fillRect/>
          </a:stretch>
        </p:blipFill>
        <p:spPr>
          <a:xfrm>
            <a:off x="6409195" y="3264984"/>
            <a:ext cx="3857920" cy="2893440"/>
          </a:xfrm>
          <a:prstGeom prst="rect">
            <a:avLst/>
          </a:prstGeom>
        </p:spPr>
      </p:pic>
      <p:pic>
        <p:nvPicPr>
          <p:cNvPr id="8" name="Imagen 7" descr="Imagen que contiene Texto&#10;&#10;Descripción generada automáticamente">
            <a:extLst>
              <a:ext uri="{FF2B5EF4-FFF2-40B4-BE49-F238E27FC236}">
                <a16:creationId xmlns:a16="http://schemas.microsoft.com/office/drawing/2014/main" id="{56D7A693-56F4-4AAC-8E51-EC4C6E5CB444}"/>
              </a:ext>
            </a:extLst>
          </p:cNvPr>
          <p:cNvPicPr>
            <a:picLocks noChangeAspect="1"/>
          </p:cNvPicPr>
          <p:nvPr/>
        </p:nvPicPr>
        <p:blipFill>
          <a:blip r:embed="rId3"/>
          <a:stretch>
            <a:fillRect/>
          </a:stretch>
        </p:blipFill>
        <p:spPr>
          <a:xfrm>
            <a:off x="2209779" y="3264984"/>
            <a:ext cx="3857920" cy="2893440"/>
          </a:xfrm>
          <a:prstGeom prst="rect">
            <a:avLst/>
          </a:prstGeom>
        </p:spPr>
      </p:pic>
      <p:sp>
        <p:nvSpPr>
          <p:cNvPr id="9" name="Flecha: a la derecha 8">
            <a:extLst>
              <a:ext uri="{FF2B5EF4-FFF2-40B4-BE49-F238E27FC236}">
                <a16:creationId xmlns:a16="http://schemas.microsoft.com/office/drawing/2014/main" id="{7DC43BB7-777B-4FE5-9E59-0F3EA14C67E8}"/>
              </a:ext>
            </a:extLst>
          </p:cNvPr>
          <p:cNvSpPr/>
          <p:nvPr/>
        </p:nvSpPr>
        <p:spPr>
          <a:xfrm>
            <a:off x="5139773" y="3812717"/>
            <a:ext cx="1201302" cy="898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3" name="CuadroTexto 2">
            <a:extLst>
              <a:ext uri="{FF2B5EF4-FFF2-40B4-BE49-F238E27FC236}">
                <a16:creationId xmlns:a16="http://schemas.microsoft.com/office/drawing/2014/main" id="{EDA63FA0-A655-4E08-9EF8-74BA1FACA9A9}"/>
              </a:ext>
            </a:extLst>
          </p:cNvPr>
          <p:cNvSpPr txBox="1"/>
          <p:nvPr/>
        </p:nvSpPr>
        <p:spPr>
          <a:xfrm>
            <a:off x="4060795" y="1627333"/>
            <a:ext cx="4070410" cy="1477328"/>
          </a:xfrm>
          <a:prstGeom prst="rect">
            <a:avLst/>
          </a:prstGeom>
          <a:noFill/>
        </p:spPr>
        <p:txBody>
          <a:bodyPr wrap="none" rtlCol="0">
            <a:spAutoFit/>
          </a:bodyPr>
          <a:lstStyle/>
          <a:p>
            <a:pPr marL="285750" indent="-285750">
              <a:buFont typeface="Arial" panose="020B0604020202020204" pitchFamily="34" charset="0"/>
              <a:buChar char="•"/>
            </a:pPr>
            <a:r>
              <a:rPr lang="es-GT" dirty="0"/>
              <a:t>No se contaba con plataforma móvil.</a:t>
            </a:r>
          </a:p>
          <a:p>
            <a:pPr marL="285750" indent="-285750">
              <a:buFont typeface="Arial" panose="020B0604020202020204" pitchFamily="34" charset="0"/>
              <a:buChar char="•"/>
            </a:pPr>
            <a:r>
              <a:rPr lang="es-GT" dirty="0"/>
              <a:t>Verificación de comunicación.</a:t>
            </a:r>
          </a:p>
          <a:p>
            <a:pPr marL="285750" indent="-285750">
              <a:buFont typeface="Arial" panose="020B0604020202020204" pitchFamily="34" charset="0"/>
              <a:buChar char="•"/>
            </a:pPr>
            <a:r>
              <a:rPr lang="es-GT" dirty="0"/>
              <a:t>Problemas:</a:t>
            </a:r>
          </a:p>
          <a:p>
            <a:pPr marL="742950" lvl="1" indent="-285750">
              <a:buFont typeface="Arial" panose="020B0604020202020204" pitchFamily="34" charset="0"/>
              <a:buChar char="•"/>
            </a:pPr>
            <a:r>
              <a:rPr lang="es-GT" dirty="0"/>
              <a:t>Limitación de espacio al converger.</a:t>
            </a:r>
          </a:p>
          <a:p>
            <a:pPr marL="742950" lvl="1" indent="-285750">
              <a:buFont typeface="Arial" panose="020B0604020202020204" pitchFamily="34" charset="0"/>
              <a:buChar char="•"/>
            </a:pPr>
            <a:r>
              <a:rPr lang="es-GT" dirty="0"/>
              <a:t>Superposición de identificadores.</a:t>
            </a:r>
          </a:p>
        </p:txBody>
      </p:sp>
      <p:sp>
        <p:nvSpPr>
          <p:cNvPr id="7" name="CuadroTexto 6">
            <a:extLst>
              <a:ext uri="{FF2B5EF4-FFF2-40B4-BE49-F238E27FC236}">
                <a16:creationId xmlns:a16="http://schemas.microsoft.com/office/drawing/2014/main" id="{52DB3DF0-FF16-4FBB-B9AE-A4428A7456B4}"/>
              </a:ext>
            </a:extLst>
          </p:cNvPr>
          <p:cNvSpPr txBox="1"/>
          <p:nvPr/>
        </p:nvSpPr>
        <p:spPr>
          <a:xfrm>
            <a:off x="9464841" y="6392263"/>
            <a:ext cx="1899623" cy="461665"/>
          </a:xfrm>
          <a:prstGeom prst="rect">
            <a:avLst/>
          </a:prstGeom>
          <a:noFill/>
        </p:spPr>
        <p:txBody>
          <a:bodyPr wrap="none" rtlCol="0">
            <a:spAutoFit/>
          </a:bodyPr>
          <a:lstStyle/>
          <a:p>
            <a:r>
              <a:rPr lang="es-GT" sz="2400" dirty="0"/>
              <a:t>Diapositiva 31</a:t>
            </a:r>
          </a:p>
        </p:txBody>
      </p:sp>
    </p:spTree>
    <p:extLst>
      <p:ext uri="{BB962C8B-B14F-4D97-AF65-F5344CB8AC3E}">
        <p14:creationId xmlns:p14="http://schemas.microsoft.com/office/powerpoint/2010/main" val="2524160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9D550-EB85-40F1-8B96-271BB7E26770}"/>
              </a:ext>
            </a:extLst>
          </p:cNvPr>
          <p:cNvSpPr>
            <a:spLocks noGrp="1"/>
          </p:cNvSpPr>
          <p:nvPr>
            <p:ph type="title"/>
          </p:nvPr>
        </p:nvSpPr>
        <p:spPr/>
        <p:txBody>
          <a:bodyPr/>
          <a:lstStyle/>
          <a:p>
            <a:r>
              <a:rPr lang="es-GT" dirty="0"/>
              <a:t>Objetivos Específicos</a:t>
            </a:r>
          </a:p>
        </p:txBody>
      </p:sp>
      <p:sp>
        <p:nvSpPr>
          <p:cNvPr id="3" name="Marcador de contenido 2">
            <a:extLst>
              <a:ext uri="{FF2B5EF4-FFF2-40B4-BE49-F238E27FC236}">
                <a16:creationId xmlns:a16="http://schemas.microsoft.com/office/drawing/2014/main" id="{C84F3BB8-DE12-4226-8D9A-61EB76AB4F88}"/>
              </a:ext>
            </a:extLst>
          </p:cNvPr>
          <p:cNvSpPr>
            <a:spLocks noGrp="1"/>
          </p:cNvSpPr>
          <p:nvPr>
            <p:ph idx="1"/>
          </p:nvPr>
        </p:nvSpPr>
        <p:spPr/>
        <p:txBody>
          <a:bodyPr>
            <a:normAutofit lnSpcReduction="10000"/>
          </a:bodyPr>
          <a:lstStyle/>
          <a:p>
            <a:pPr marL="457200" indent="-457200" algn="just">
              <a:buFont typeface="+mj-lt"/>
              <a:buAutoNum type="arabicPeriod"/>
            </a:pPr>
            <a:r>
              <a:rPr lang="es-GT" sz="2000" dirty="0"/>
              <a:t>Migrar algoritmos de visión por computadora que se han desarrollado en fases previas en los lenguajes de programación Python y C++, a Matlab.</a:t>
            </a:r>
          </a:p>
          <a:p>
            <a:pPr marL="457200" indent="-457200" algn="just">
              <a:buFont typeface="+mj-lt"/>
              <a:buAutoNum type="arabicPeriod"/>
            </a:pPr>
            <a:r>
              <a:rPr lang="es-GT" sz="2000" dirty="0"/>
              <a:t>Desarrollar algoritmos para el mapeo de la superficie efectiva de la mesa de prueba, y la detección de obstáculos.</a:t>
            </a:r>
          </a:p>
          <a:p>
            <a:pPr marL="457200" indent="-457200" algn="just">
              <a:buFont typeface="+mj-lt"/>
              <a:buAutoNum type="arabicPeriod"/>
            </a:pPr>
            <a:r>
              <a:rPr lang="es-GT" sz="2000" dirty="0"/>
              <a:t>Mejorar los algoritmos de detección de pose, para poder aplicarlos a robots en movimiento.</a:t>
            </a:r>
          </a:p>
          <a:p>
            <a:pPr marL="457200" indent="-457200" algn="just">
              <a:buFont typeface="+mj-lt"/>
              <a:buAutoNum type="arabicPeriod"/>
            </a:pPr>
            <a:r>
              <a:rPr lang="es-GT" sz="2000" dirty="0"/>
              <a:t>Explorar la factibilidad de paralelizar los algoritmos desarrollados para mejorar el rendimiento de los mismos.</a:t>
            </a:r>
          </a:p>
          <a:p>
            <a:pPr marL="457200" indent="-457200" algn="just">
              <a:buFont typeface="+mj-lt"/>
              <a:buAutoNum type="arabicPeriod"/>
            </a:pPr>
            <a:r>
              <a:rPr lang="es-GT" sz="2000" dirty="0"/>
              <a:t>Validar la herramienta de software mejorada en la mesa de prueba </a:t>
            </a:r>
            <a:r>
              <a:rPr lang="es-GT" sz="2000" dirty="0" err="1"/>
              <a:t>Robotat</a:t>
            </a:r>
            <a:r>
              <a:rPr lang="es-GT" sz="2000" dirty="0"/>
              <a:t>.</a:t>
            </a:r>
          </a:p>
          <a:p>
            <a:pPr algn="just"/>
            <a:endParaRPr lang="es-GT" sz="2000" dirty="0"/>
          </a:p>
        </p:txBody>
      </p:sp>
    </p:spTree>
    <p:extLst>
      <p:ext uri="{BB962C8B-B14F-4D97-AF65-F5344CB8AC3E}">
        <p14:creationId xmlns:p14="http://schemas.microsoft.com/office/powerpoint/2010/main" val="2021380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1875076" y="3043119"/>
            <a:ext cx="1925228" cy="771757"/>
          </a:xfrm>
        </p:spPr>
        <p:txBody>
          <a:bodyPr>
            <a:normAutofit fontScale="90000"/>
          </a:bodyPr>
          <a:lstStyle/>
          <a:p>
            <a:r>
              <a:rPr lang="es-GT" dirty="0"/>
              <a:t>PSO</a:t>
            </a:r>
            <a:br>
              <a:rPr lang="es-GT" dirty="0"/>
            </a:br>
            <a:r>
              <a:rPr lang="es-GT" dirty="0"/>
              <a:t>Prueba Final</a:t>
            </a:r>
          </a:p>
        </p:txBody>
      </p:sp>
      <p:pic>
        <p:nvPicPr>
          <p:cNvPr id="4" name="Imagen 3" descr="Interfaz de usuario gráfica, Sitio web&#10;&#10;Descripción generada automáticamente">
            <a:extLst>
              <a:ext uri="{FF2B5EF4-FFF2-40B4-BE49-F238E27FC236}">
                <a16:creationId xmlns:a16="http://schemas.microsoft.com/office/drawing/2014/main" id="{B0B9BCCC-7B87-405F-A018-565498274B6D}"/>
              </a:ext>
            </a:extLst>
          </p:cNvPr>
          <p:cNvPicPr>
            <a:picLocks noChangeAspect="1"/>
          </p:cNvPicPr>
          <p:nvPr/>
        </p:nvPicPr>
        <p:blipFill>
          <a:blip r:embed="rId2"/>
          <a:stretch>
            <a:fillRect/>
          </a:stretch>
        </p:blipFill>
        <p:spPr>
          <a:xfrm>
            <a:off x="4873179" y="798989"/>
            <a:ext cx="5443745" cy="5260019"/>
          </a:xfrm>
          <a:prstGeom prst="rect">
            <a:avLst/>
          </a:prstGeom>
        </p:spPr>
      </p:pic>
      <p:sp>
        <p:nvSpPr>
          <p:cNvPr id="5" name="CuadroTexto 4">
            <a:extLst>
              <a:ext uri="{FF2B5EF4-FFF2-40B4-BE49-F238E27FC236}">
                <a16:creationId xmlns:a16="http://schemas.microsoft.com/office/drawing/2014/main" id="{107D3749-FD7B-4535-BB30-0E57FCA0261B}"/>
              </a:ext>
            </a:extLst>
          </p:cNvPr>
          <p:cNvSpPr txBox="1"/>
          <p:nvPr/>
        </p:nvSpPr>
        <p:spPr>
          <a:xfrm>
            <a:off x="9464841" y="6392263"/>
            <a:ext cx="1899623" cy="461665"/>
          </a:xfrm>
          <a:prstGeom prst="rect">
            <a:avLst/>
          </a:prstGeom>
          <a:noFill/>
        </p:spPr>
        <p:txBody>
          <a:bodyPr wrap="none" rtlCol="0">
            <a:spAutoFit/>
          </a:bodyPr>
          <a:lstStyle/>
          <a:p>
            <a:r>
              <a:rPr lang="es-GT" sz="2400" dirty="0"/>
              <a:t>Diapositiva 32</a:t>
            </a:r>
          </a:p>
        </p:txBody>
      </p:sp>
    </p:spTree>
    <p:extLst>
      <p:ext uri="{BB962C8B-B14F-4D97-AF65-F5344CB8AC3E}">
        <p14:creationId xmlns:p14="http://schemas.microsoft.com/office/powerpoint/2010/main" val="1502933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2558862" y="1487699"/>
            <a:ext cx="1925228" cy="771757"/>
          </a:xfrm>
        </p:spPr>
        <p:txBody>
          <a:bodyPr>
            <a:normAutofit fontScale="90000"/>
          </a:bodyPr>
          <a:lstStyle/>
          <a:p>
            <a:r>
              <a:rPr lang="es-GT" dirty="0"/>
              <a:t>ACO</a:t>
            </a:r>
            <a:br>
              <a:rPr lang="es-GT" dirty="0"/>
            </a:br>
            <a:r>
              <a:rPr lang="es-GT" dirty="0"/>
              <a:t>Prueba Inicial</a:t>
            </a:r>
          </a:p>
        </p:txBody>
      </p:sp>
      <p:pic>
        <p:nvPicPr>
          <p:cNvPr id="4" name="Imagen 3" descr="Imagen que contiene Texto&#10;&#10;Descripción generada automáticamente">
            <a:extLst>
              <a:ext uri="{FF2B5EF4-FFF2-40B4-BE49-F238E27FC236}">
                <a16:creationId xmlns:a16="http://schemas.microsoft.com/office/drawing/2014/main" id="{4197A3D0-1143-4A40-AFAA-F5E259203598}"/>
              </a:ext>
            </a:extLst>
          </p:cNvPr>
          <p:cNvPicPr>
            <a:picLocks noChangeAspect="1"/>
          </p:cNvPicPr>
          <p:nvPr/>
        </p:nvPicPr>
        <p:blipFill>
          <a:blip r:embed="rId2"/>
          <a:stretch>
            <a:fillRect/>
          </a:stretch>
        </p:blipFill>
        <p:spPr>
          <a:xfrm>
            <a:off x="5847425" y="665611"/>
            <a:ext cx="3537138" cy="5526777"/>
          </a:xfrm>
          <a:prstGeom prst="rect">
            <a:avLst/>
          </a:prstGeom>
        </p:spPr>
      </p:pic>
      <p:sp>
        <p:nvSpPr>
          <p:cNvPr id="5" name="CuadroTexto 4">
            <a:extLst>
              <a:ext uri="{FF2B5EF4-FFF2-40B4-BE49-F238E27FC236}">
                <a16:creationId xmlns:a16="http://schemas.microsoft.com/office/drawing/2014/main" id="{86381322-2F99-473C-A7D0-FC2BEAF57AF1}"/>
              </a:ext>
            </a:extLst>
          </p:cNvPr>
          <p:cNvSpPr txBox="1"/>
          <p:nvPr/>
        </p:nvSpPr>
        <p:spPr>
          <a:xfrm>
            <a:off x="1261034" y="2690335"/>
            <a:ext cx="3867147" cy="2308324"/>
          </a:xfrm>
          <a:prstGeom prst="rect">
            <a:avLst/>
          </a:prstGeom>
          <a:noFill/>
        </p:spPr>
        <p:txBody>
          <a:bodyPr wrap="square" rtlCol="0">
            <a:spAutoFit/>
          </a:bodyPr>
          <a:lstStyle/>
          <a:p>
            <a:pPr marL="285750" indent="-285750">
              <a:buFont typeface="Arial" panose="020B0604020202020204" pitchFamily="34" charset="0"/>
              <a:buChar char="•"/>
            </a:pPr>
            <a:r>
              <a:rPr lang="es-GT" dirty="0"/>
              <a:t>No se contaba con plataforma móvil.</a:t>
            </a:r>
          </a:p>
          <a:p>
            <a:pPr marL="285750" indent="-285750">
              <a:buFont typeface="Arial" panose="020B0604020202020204" pitchFamily="34" charset="0"/>
              <a:buChar char="•"/>
            </a:pPr>
            <a:r>
              <a:rPr lang="es-GT" dirty="0"/>
              <a:t>Verificación de comunicación. </a:t>
            </a:r>
          </a:p>
          <a:p>
            <a:pPr marL="285750" indent="-285750">
              <a:buFont typeface="Arial" panose="020B0604020202020204" pitchFamily="34" charset="0"/>
              <a:buChar char="•"/>
            </a:pPr>
            <a:r>
              <a:rPr lang="es-GT" dirty="0"/>
              <a:t>Todos los nodos se interconectan con los vecinos.</a:t>
            </a:r>
          </a:p>
          <a:p>
            <a:pPr marL="285750" indent="-285750">
              <a:buFont typeface="Arial" panose="020B0604020202020204" pitchFamily="34" charset="0"/>
              <a:buChar char="•"/>
            </a:pPr>
            <a:r>
              <a:rPr lang="es-GT" dirty="0"/>
              <a:t>Problemas:</a:t>
            </a:r>
          </a:p>
          <a:p>
            <a:pPr marL="742950" lvl="1" indent="-285750">
              <a:buFont typeface="Arial" panose="020B0604020202020204" pitchFamily="34" charset="0"/>
              <a:buChar char="•"/>
            </a:pPr>
            <a:r>
              <a:rPr lang="es-GT" dirty="0"/>
              <a:t>Detección de nodos como identificadores</a:t>
            </a:r>
          </a:p>
          <a:p>
            <a:pPr marL="742950" lvl="1" indent="-285750">
              <a:buFont typeface="Arial" panose="020B0604020202020204" pitchFamily="34" charset="0"/>
              <a:buChar char="•"/>
            </a:pPr>
            <a:r>
              <a:rPr lang="es-GT" dirty="0"/>
              <a:t>Superposición de identificadores.</a:t>
            </a:r>
          </a:p>
        </p:txBody>
      </p:sp>
      <p:sp>
        <p:nvSpPr>
          <p:cNvPr id="6" name="CuadroTexto 5">
            <a:extLst>
              <a:ext uri="{FF2B5EF4-FFF2-40B4-BE49-F238E27FC236}">
                <a16:creationId xmlns:a16="http://schemas.microsoft.com/office/drawing/2014/main" id="{9FF3EA17-2EB0-466E-B71C-17431BE4009A}"/>
              </a:ext>
            </a:extLst>
          </p:cNvPr>
          <p:cNvSpPr txBox="1"/>
          <p:nvPr/>
        </p:nvSpPr>
        <p:spPr>
          <a:xfrm>
            <a:off x="9464841" y="6392263"/>
            <a:ext cx="1899623" cy="461665"/>
          </a:xfrm>
          <a:prstGeom prst="rect">
            <a:avLst/>
          </a:prstGeom>
          <a:noFill/>
        </p:spPr>
        <p:txBody>
          <a:bodyPr wrap="none" rtlCol="0">
            <a:spAutoFit/>
          </a:bodyPr>
          <a:lstStyle/>
          <a:p>
            <a:r>
              <a:rPr lang="es-GT" sz="2400" dirty="0"/>
              <a:t>Diapositiva 33</a:t>
            </a:r>
          </a:p>
        </p:txBody>
      </p:sp>
    </p:spTree>
    <p:extLst>
      <p:ext uri="{BB962C8B-B14F-4D97-AF65-F5344CB8AC3E}">
        <p14:creationId xmlns:p14="http://schemas.microsoft.com/office/powerpoint/2010/main" val="1649906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353124" y="1100021"/>
            <a:ext cx="3972514" cy="771757"/>
          </a:xfrm>
        </p:spPr>
        <p:txBody>
          <a:bodyPr>
            <a:normAutofit fontScale="90000"/>
          </a:bodyPr>
          <a:lstStyle/>
          <a:p>
            <a:r>
              <a:rPr lang="es-GT" dirty="0"/>
              <a:t>ACO</a:t>
            </a:r>
            <a:br>
              <a:rPr lang="es-GT" dirty="0"/>
            </a:br>
            <a:r>
              <a:rPr lang="es-GT" dirty="0"/>
              <a:t>Prueba Inicial con Obstáculos</a:t>
            </a:r>
          </a:p>
        </p:txBody>
      </p:sp>
      <p:pic>
        <p:nvPicPr>
          <p:cNvPr id="9" name="Imagen 8" descr="Gráfico&#10;&#10;Descripción generada automáticamente">
            <a:extLst>
              <a:ext uri="{FF2B5EF4-FFF2-40B4-BE49-F238E27FC236}">
                <a16:creationId xmlns:a16="http://schemas.microsoft.com/office/drawing/2014/main" id="{60F662C9-2300-463A-A99F-401BB1EF5012}"/>
              </a:ext>
            </a:extLst>
          </p:cNvPr>
          <p:cNvPicPr>
            <a:picLocks noChangeAspect="1"/>
          </p:cNvPicPr>
          <p:nvPr/>
        </p:nvPicPr>
        <p:blipFill>
          <a:blip r:embed="rId2"/>
          <a:stretch>
            <a:fillRect/>
          </a:stretch>
        </p:blipFill>
        <p:spPr>
          <a:xfrm>
            <a:off x="4650359" y="3519896"/>
            <a:ext cx="3206595" cy="2404946"/>
          </a:xfrm>
          <a:prstGeom prst="rect">
            <a:avLst/>
          </a:prstGeom>
        </p:spPr>
      </p:pic>
      <p:pic>
        <p:nvPicPr>
          <p:cNvPr id="11" name="Imagen 10" descr="Imagen que contiene Gráfico de dispersión&#10;&#10;Descripción generada automáticamente">
            <a:extLst>
              <a:ext uri="{FF2B5EF4-FFF2-40B4-BE49-F238E27FC236}">
                <a16:creationId xmlns:a16="http://schemas.microsoft.com/office/drawing/2014/main" id="{F002B9FD-4E66-4AA6-B061-349E40F37222}"/>
              </a:ext>
            </a:extLst>
          </p:cNvPr>
          <p:cNvPicPr>
            <a:picLocks noChangeAspect="1"/>
          </p:cNvPicPr>
          <p:nvPr/>
        </p:nvPicPr>
        <p:blipFill>
          <a:blip r:embed="rId3"/>
          <a:stretch>
            <a:fillRect/>
          </a:stretch>
        </p:blipFill>
        <p:spPr>
          <a:xfrm>
            <a:off x="8131669" y="3519895"/>
            <a:ext cx="3206595" cy="2404947"/>
          </a:xfrm>
          <a:prstGeom prst="rect">
            <a:avLst/>
          </a:prstGeom>
        </p:spPr>
      </p:pic>
      <p:pic>
        <p:nvPicPr>
          <p:cNvPr id="13" name="Imagen 12" descr="Gráfico&#10;&#10;Descripción generada automáticamente">
            <a:extLst>
              <a:ext uri="{FF2B5EF4-FFF2-40B4-BE49-F238E27FC236}">
                <a16:creationId xmlns:a16="http://schemas.microsoft.com/office/drawing/2014/main" id="{4F6A53F6-CC42-4A2E-A42D-D774AF219CF3}"/>
              </a:ext>
            </a:extLst>
          </p:cNvPr>
          <p:cNvPicPr>
            <a:picLocks noChangeAspect="1"/>
          </p:cNvPicPr>
          <p:nvPr/>
        </p:nvPicPr>
        <p:blipFill>
          <a:blip r:embed="rId4"/>
          <a:stretch>
            <a:fillRect/>
          </a:stretch>
        </p:blipFill>
        <p:spPr>
          <a:xfrm>
            <a:off x="1049910" y="3519895"/>
            <a:ext cx="3206596" cy="2404947"/>
          </a:xfrm>
          <a:prstGeom prst="rect">
            <a:avLst/>
          </a:prstGeom>
        </p:spPr>
      </p:pic>
      <p:sp>
        <p:nvSpPr>
          <p:cNvPr id="3" name="CuadroTexto 2">
            <a:extLst>
              <a:ext uri="{FF2B5EF4-FFF2-40B4-BE49-F238E27FC236}">
                <a16:creationId xmlns:a16="http://schemas.microsoft.com/office/drawing/2014/main" id="{6389967F-3AD8-4D30-81F9-8760F9E3897F}"/>
              </a:ext>
            </a:extLst>
          </p:cNvPr>
          <p:cNvSpPr txBox="1"/>
          <p:nvPr/>
        </p:nvSpPr>
        <p:spPr>
          <a:xfrm>
            <a:off x="4531221" y="5891753"/>
            <a:ext cx="3642344" cy="646331"/>
          </a:xfrm>
          <a:prstGeom prst="rect">
            <a:avLst/>
          </a:prstGeom>
          <a:noFill/>
        </p:spPr>
        <p:txBody>
          <a:bodyPr wrap="none" rtlCol="0">
            <a:spAutoFit/>
          </a:bodyPr>
          <a:lstStyle/>
          <a:p>
            <a:r>
              <a:rPr lang="es-GT" dirty="0"/>
              <a:t>Nodo inicial: Rojo.	 Nodo meta: Azul</a:t>
            </a:r>
          </a:p>
          <a:p>
            <a:endParaRPr lang="es-GT" dirty="0"/>
          </a:p>
        </p:txBody>
      </p:sp>
      <p:sp>
        <p:nvSpPr>
          <p:cNvPr id="4" name="CuadroTexto 3">
            <a:extLst>
              <a:ext uri="{FF2B5EF4-FFF2-40B4-BE49-F238E27FC236}">
                <a16:creationId xmlns:a16="http://schemas.microsoft.com/office/drawing/2014/main" id="{9E44BB3C-9443-4A1F-BD0D-BB9A57D676C9}"/>
              </a:ext>
            </a:extLst>
          </p:cNvPr>
          <p:cNvSpPr txBox="1"/>
          <p:nvPr/>
        </p:nvSpPr>
        <p:spPr>
          <a:xfrm>
            <a:off x="4603553" y="2260323"/>
            <a:ext cx="3471656" cy="646331"/>
          </a:xfrm>
          <a:prstGeom prst="rect">
            <a:avLst/>
          </a:prstGeom>
          <a:noFill/>
        </p:spPr>
        <p:txBody>
          <a:bodyPr wrap="none" rtlCol="0">
            <a:spAutoFit/>
          </a:bodyPr>
          <a:lstStyle/>
          <a:p>
            <a:pPr marL="285750" indent="-285750">
              <a:buFont typeface="Arial" panose="020B0604020202020204" pitchFamily="34" charset="0"/>
              <a:buChar char="•"/>
            </a:pPr>
            <a:r>
              <a:rPr lang="es-GT" dirty="0"/>
              <a:t>Evitar el obstáculo.</a:t>
            </a:r>
          </a:p>
          <a:p>
            <a:pPr marL="285750" indent="-285750">
              <a:buFont typeface="Arial" panose="020B0604020202020204" pitchFamily="34" charset="0"/>
              <a:buChar char="•"/>
            </a:pPr>
            <a:r>
              <a:rPr lang="es-GT" dirty="0"/>
              <a:t>Eliminar conexiones entre nodos.</a:t>
            </a:r>
          </a:p>
        </p:txBody>
      </p:sp>
      <p:sp>
        <p:nvSpPr>
          <p:cNvPr id="8" name="CuadroTexto 7">
            <a:extLst>
              <a:ext uri="{FF2B5EF4-FFF2-40B4-BE49-F238E27FC236}">
                <a16:creationId xmlns:a16="http://schemas.microsoft.com/office/drawing/2014/main" id="{999266BB-65D2-411B-A585-80C5EE82249A}"/>
              </a:ext>
            </a:extLst>
          </p:cNvPr>
          <p:cNvSpPr txBox="1"/>
          <p:nvPr/>
        </p:nvSpPr>
        <p:spPr>
          <a:xfrm>
            <a:off x="9464841" y="6392263"/>
            <a:ext cx="1899623" cy="461665"/>
          </a:xfrm>
          <a:prstGeom prst="rect">
            <a:avLst/>
          </a:prstGeom>
          <a:noFill/>
        </p:spPr>
        <p:txBody>
          <a:bodyPr wrap="none" rtlCol="0">
            <a:spAutoFit/>
          </a:bodyPr>
          <a:lstStyle/>
          <a:p>
            <a:r>
              <a:rPr lang="es-GT" sz="2400" dirty="0"/>
              <a:t>Diapositiva 34</a:t>
            </a:r>
          </a:p>
        </p:txBody>
      </p:sp>
    </p:spTree>
    <p:extLst>
      <p:ext uri="{BB962C8B-B14F-4D97-AF65-F5344CB8AC3E}">
        <p14:creationId xmlns:p14="http://schemas.microsoft.com/office/powerpoint/2010/main" val="1151175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043462" y="1052396"/>
            <a:ext cx="4105076" cy="771757"/>
          </a:xfrm>
        </p:spPr>
        <p:txBody>
          <a:bodyPr>
            <a:normAutofit fontScale="90000"/>
          </a:bodyPr>
          <a:lstStyle/>
          <a:p>
            <a:r>
              <a:rPr lang="es-GT" dirty="0"/>
              <a:t>ACO</a:t>
            </a:r>
            <a:br>
              <a:rPr lang="es-GT" dirty="0"/>
            </a:br>
            <a:r>
              <a:rPr lang="es-GT" dirty="0"/>
              <a:t>Mayor Cantidad de Obstáculos</a:t>
            </a:r>
          </a:p>
        </p:txBody>
      </p:sp>
      <p:pic>
        <p:nvPicPr>
          <p:cNvPr id="4" name="Imagen 3" descr="Imagen que contiene verde, reloj, grande, mucho&#10;&#10;Descripción generada automáticamente">
            <a:extLst>
              <a:ext uri="{FF2B5EF4-FFF2-40B4-BE49-F238E27FC236}">
                <a16:creationId xmlns:a16="http://schemas.microsoft.com/office/drawing/2014/main" id="{F6776D0B-8D3A-428C-A9FF-CF8F7D500EBA}"/>
              </a:ext>
            </a:extLst>
          </p:cNvPr>
          <p:cNvPicPr>
            <a:picLocks noChangeAspect="1"/>
          </p:cNvPicPr>
          <p:nvPr/>
        </p:nvPicPr>
        <p:blipFill>
          <a:blip r:embed="rId2"/>
          <a:stretch>
            <a:fillRect/>
          </a:stretch>
        </p:blipFill>
        <p:spPr>
          <a:xfrm>
            <a:off x="4650358" y="3114544"/>
            <a:ext cx="3206595" cy="2404946"/>
          </a:xfrm>
          <a:prstGeom prst="rect">
            <a:avLst/>
          </a:prstGeom>
        </p:spPr>
      </p:pic>
      <p:pic>
        <p:nvPicPr>
          <p:cNvPr id="6" name="Imagen 5" descr="Cuadrado&#10;&#10;Descripción generada automáticamente con confianza baja">
            <a:extLst>
              <a:ext uri="{FF2B5EF4-FFF2-40B4-BE49-F238E27FC236}">
                <a16:creationId xmlns:a16="http://schemas.microsoft.com/office/drawing/2014/main" id="{847475FA-1E15-49B0-A984-13561F6914CB}"/>
              </a:ext>
            </a:extLst>
          </p:cNvPr>
          <p:cNvPicPr>
            <a:picLocks noChangeAspect="1"/>
          </p:cNvPicPr>
          <p:nvPr/>
        </p:nvPicPr>
        <p:blipFill>
          <a:blip r:embed="rId3"/>
          <a:stretch>
            <a:fillRect/>
          </a:stretch>
        </p:blipFill>
        <p:spPr>
          <a:xfrm>
            <a:off x="8126982" y="3114544"/>
            <a:ext cx="3206595" cy="2404946"/>
          </a:xfrm>
          <a:prstGeom prst="rect">
            <a:avLst/>
          </a:prstGeom>
        </p:spPr>
      </p:pic>
      <p:pic>
        <p:nvPicPr>
          <p:cNvPr id="8" name="Imagen 7" descr="Cuadrado&#10;&#10;Descripción generada automáticamente con confianza media">
            <a:extLst>
              <a:ext uri="{FF2B5EF4-FFF2-40B4-BE49-F238E27FC236}">
                <a16:creationId xmlns:a16="http://schemas.microsoft.com/office/drawing/2014/main" id="{318686BB-7C8D-42B1-887E-26CB90E9CB17}"/>
              </a:ext>
            </a:extLst>
          </p:cNvPr>
          <p:cNvPicPr>
            <a:picLocks noChangeAspect="1"/>
          </p:cNvPicPr>
          <p:nvPr/>
        </p:nvPicPr>
        <p:blipFill>
          <a:blip r:embed="rId4"/>
          <a:stretch>
            <a:fillRect/>
          </a:stretch>
        </p:blipFill>
        <p:spPr>
          <a:xfrm>
            <a:off x="1049911" y="3114544"/>
            <a:ext cx="3206595" cy="2404946"/>
          </a:xfrm>
          <a:prstGeom prst="rect">
            <a:avLst/>
          </a:prstGeom>
        </p:spPr>
      </p:pic>
      <p:sp>
        <p:nvSpPr>
          <p:cNvPr id="7" name="CuadroTexto 6">
            <a:extLst>
              <a:ext uri="{FF2B5EF4-FFF2-40B4-BE49-F238E27FC236}">
                <a16:creationId xmlns:a16="http://schemas.microsoft.com/office/drawing/2014/main" id="{93950E8B-F872-4346-8E82-C3F1BE926129}"/>
              </a:ext>
            </a:extLst>
          </p:cNvPr>
          <p:cNvSpPr txBox="1"/>
          <p:nvPr/>
        </p:nvSpPr>
        <p:spPr>
          <a:xfrm>
            <a:off x="3541406" y="5805604"/>
            <a:ext cx="5865004" cy="646331"/>
          </a:xfrm>
          <a:prstGeom prst="rect">
            <a:avLst/>
          </a:prstGeom>
          <a:noFill/>
        </p:spPr>
        <p:txBody>
          <a:bodyPr wrap="none" rtlCol="0">
            <a:spAutoFit/>
          </a:bodyPr>
          <a:lstStyle/>
          <a:p>
            <a:r>
              <a:rPr lang="es-GT" dirty="0"/>
              <a:t>Nodo inicial: Rojo.	 Nodo meta: Azul.	Nodos de Ruta: Verde</a:t>
            </a:r>
          </a:p>
          <a:p>
            <a:endParaRPr lang="es-GT" dirty="0"/>
          </a:p>
        </p:txBody>
      </p:sp>
      <p:sp>
        <p:nvSpPr>
          <p:cNvPr id="3" name="CuadroTexto 2">
            <a:extLst>
              <a:ext uri="{FF2B5EF4-FFF2-40B4-BE49-F238E27FC236}">
                <a16:creationId xmlns:a16="http://schemas.microsoft.com/office/drawing/2014/main" id="{37BDE633-ED0D-4CB7-AE6D-55FBD8B9173C}"/>
              </a:ext>
            </a:extLst>
          </p:cNvPr>
          <p:cNvSpPr txBox="1"/>
          <p:nvPr/>
        </p:nvSpPr>
        <p:spPr>
          <a:xfrm>
            <a:off x="4685485" y="2208424"/>
            <a:ext cx="2821029" cy="369332"/>
          </a:xfrm>
          <a:prstGeom prst="rect">
            <a:avLst/>
          </a:prstGeom>
          <a:noFill/>
        </p:spPr>
        <p:txBody>
          <a:bodyPr wrap="none" rtlCol="0">
            <a:spAutoFit/>
          </a:bodyPr>
          <a:lstStyle/>
          <a:p>
            <a:pPr marL="285750" indent="-285750">
              <a:buFont typeface="Arial" panose="020B0604020202020204" pitchFamily="34" charset="0"/>
              <a:buChar char="•"/>
            </a:pPr>
            <a:r>
              <a:rPr lang="es-GT" dirty="0"/>
              <a:t>Mapa y ruta más compleja</a:t>
            </a:r>
          </a:p>
        </p:txBody>
      </p:sp>
      <p:sp>
        <p:nvSpPr>
          <p:cNvPr id="9" name="CuadroTexto 8">
            <a:extLst>
              <a:ext uri="{FF2B5EF4-FFF2-40B4-BE49-F238E27FC236}">
                <a16:creationId xmlns:a16="http://schemas.microsoft.com/office/drawing/2014/main" id="{EC05B26A-78B4-4B9D-8806-6DF0C8CA5F20}"/>
              </a:ext>
            </a:extLst>
          </p:cNvPr>
          <p:cNvSpPr txBox="1"/>
          <p:nvPr/>
        </p:nvSpPr>
        <p:spPr>
          <a:xfrm>
            <a:off x="9464841" y="6392263"/>
            <a:ext cx="1899623" cy="461665"/>
          </a:xfrm>
          <a:prstGeom prst="rect">
            <a:avLst/>
          </a:prstGeom>
          <a:noFill/>
        </p:spPr>
        <p:txBody>
          <a:bodyPr wrap="none" rtlCol="0">
            <a:spAutoFit/>
          </a:bodyPr>
          <a:lstStyle/>
          <a:p>
            <a:r>
              <a:rPr lang="es-GT" sz="2400" dirty="0"/>
              <a:t>Diapositiva 35</a:t>
            </a:r>
          </a:p>
        </p:txBody>
      </p:sp>
    </p:spTree>
    <p:extLst>
      <p:ext uri="{BB962C8B-B14F-4D97-AF65-F5344CB8AC3E}">
        <p14:creationId xmlns:p14="http://schemas.microsoft.com/office/powerpoint/2010/main" val="4256148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043462" y="1052396"/>
            <a:ext cx="4105076" cy="771757"/>
          </a:xfrm>
        </p:spPr>
        <p:txBody>
          <a:bodyPr>
            <a:normAutofit fontScale="90000"/>
          </a:bodyPr>
          <a:lstStyle/>
          <a:p>
            <a:r>
              <a:rPr lang="es-GT" dirty="0"/>
              <a:t>ACO</a:t>
            </a:r>
            <a:br>
              <a:rPr lang="es-GT" dirty="0"/>
            </a:br>
            <a:r>
              <a:rPr lang="es-GT" dirty="0"/>
              <a:t>Mayor Cantidad de Obstáculos</a:t>
            </a:r>
          </a:p>
        </p:txBody>
      </p:sp>
      <p:sp>
        <p:nvSpPr>
          <p:cNvPr id="7" name="CuadroTexto 6">
            <a:extLst>
              <a:ext uri="{FF2B5EF4-FFF2-40B4-BE49-F238E27FC236}">
                <a16:creationId xmlns:a16="http://schemas.microsoft.com/office/drawing/2014/main" id="{113D70D1-6EB8-4120-93AB-1CA6234FBFF9}"/>
              </a:ext>
            </a:extLst>
          </p:cNvPr>
          <p:cNvSpPr txBox="1"/>
          <p:nvPr/>
        </p:nvSpPr>
        <p:spPr>
          <a:xfrm>
            <a:off x="2259484" y="5804297"/>
            <a:ext cx="7988341" cy="646331"/>
          </a:xfrm>
          <a:prstGeom prst="rect">
            <a:avLst/>
          </a:prstGeom>
          <a:noFill/>
        </p:spPr>
        <p:txBody>
          <a:bodyPr wrap="none" rtlCol="0">
            <a:spAutoFit/>
          </a:bodyPr>
          <a:lstStyle/>
          <a:p>
            <a:r>
              <a:rPr lang="es-GT" dirty="0"/>
              <a:t>Nodo inicial: Rojo.	 Nodo meta: Azul.	Nodos de Ruta: Verde.	Posibles rutas: otros</a:t>
            </a:r>
          </a:p>
          <a:p>
            <a:endParaRPr lang="es-GT" dirty="0"/>
          </a:p>
        </p:txBody>
      </p:sp>
      <p:sp>
        <p:nvSpPr>
          <p:cNvPr id="3" name="CuadroTexto 2">
            <a:extLst>
              <a:ext uri="{FF2B5EF4-FFF2-40B4-BE49-F238E27FC236}">
                <a16:creationId xmlns:a16="http://schemas.microsoft.com/office/drawing/2014/main" id="{03E88E86-B9ED-48D4-8BA2-9ABC9CA5D973}"/>
              </a:ext>
            </a:extLst>
          </p:cNvPr>
          <p:cNvSpPr txBox="1"/>
          <p:nvPr/>
        </p:nvSpPr>
        <p:spPr>
          <a:xfrm>
            <a:off x="4556027" y="2166254"/>
            <a:ext cx="3079946" cy="646331"/>
          </a:xfrm>
          <a:prstGeom prst="rect">
            <a:avLst/>
          </a:prstGeom>
          <a:noFill/>
        </p:spPr>
        <p:txBody>
          <a:bodyPr wrap="none" rtlCol="0">
            <a:spAutoFit/>
          </a:bodyPr>
          <a:lstStyle/>
          <a:p>
            <a:pPr marL="285750" indent="-285750">
              <a:buFont typeface="Arial" panose="020B0604020202020204" pitchFamily="34" charset="0"/>
              <a:buChar char="•"/>
            </a:pPr>
            <a:r>
              <a:rPr lang="es-GT" dirty="0"/>
              <a:t>Varias rutas posibles.</a:t>
            </a:r>
          </a:p>
          <a:p>
            <a:pPr marL="285750" indent="-285750">
              <a:buFont typeface="Arial" panose="020B0604020202020204" pitchFamily="34" charset="0"/>
              <a:buChar char="•"/>
            </a:pPr>
            <a:r>
              <a:rPr lang="es-GT" dirty="0"/>
              <a:t>Verificación de optimización.</a:t>
            </a:r>
          </a:p>
        </p:txBody>
      </p:sp>
      <p:pic>
        <p:nvPicPr>
          <p:cNvPr id="17" name="Imagen 16" descr="Diagrama&#10;&#10;Descripción generada automáticamente">
            <a:extLst>
              <a:ext uri="{FF2B5EF4-FFF2-40B4-BE49-F238E27FC236}">
                <a16:creationId xmlns:a16="http://schemas.microsoft.com/office/drawing/2014/main" id="{876CE76B-7F91-4EE7-9A87-9E8B7F18458A}"/>
              </a:ext>
            </a:extLst>
          </p:cNvPr>
          <p:cNvPicPr>
            <a:picLocks noChangeAspect="1"/>
          </p:cNvPicPr>
          <p:nvPr/>
        </p:nvPicPr>
        <p:blipFill>
          <a:blip r:embed="rId2"/>
          <a:stretch>
            <a:fillRect/>
          </a:stretch>
        </p:blipFill>
        <p:spPr>
          <a:xfrm>
            <a:off x="8126982" y="3154687"/>
            <a:ext cx="3200096" cy="2400072"/>
          </a:xfrm>
          <a:prstGeom prst="rect">
            <a:avLst/>
          </a:prstGeom>
        </p:spPr>
      </p:pic>
      <p:pic>
        <p:nvPicPr>
          <p:cNvPr id="19" name="Imagen 18" descr="Diagrama&#10;&#10;Descripción generada automáticamente">
            <a:extLst>
              <a:ext uri="{FF2B5EF4-FFF2-40B4-BE49-F238E27FC236}">
                <a16:creationId xmlns:a16="http://schemas.microsoft.com/office/drawing/2014/main" id="{9273C966-9797-410E-B668-9078B9D66F58}"/>
              </a:ext>
            </a:extLst>
          </p:cNvPr>
          <p:cNvPicPr>
            <a:picLocks noChangeAspect="1"/>
          </p:cNvPicPr>
          <p:nvPr/>
        </p:nvPicPr>
        <p:blipFill>
          <a:blip r:embed="rId3"/>
          <a:stretch>
            <a:fillRect/>
          </a:stretch>
        </p:blipFill>
        <p:spPr>
          <a:xfrm>
            <a:off x="4653607" y="3154686"/>
            <a:ext cx="3200097" cy="2400073"/>
          </a:xfrm>
          <a:prstGeom prst="rect">
            <a:avLst/>
          </a:prstGeom>
        </p:spPr>
      </p:pic>
      <p:pic>
        <p:nvPicPr>
          <p:cNvPr id="21" name="Imagen 20" descr="Diagrama&#10;&#10;Descripción generada automáticamente">
            <a:extLst>
              <a:ext uri="{FF2B5EF4-FFF2-40B4-BE49-F238E27FC236}">
                <a16:creationId xmlns:a16="http://schemas.microsoft.com/office/drawing/2014/main" id="{9E828826-4722-4F07-AB41-5086F35802AC}"/>
              </a:ext>
            </a:extLst>
          </p:cNvPr>
          <p:cNvPicPr>
            <a:picLocks noChangeAspect="1"/>
          </p:cNvPicPr>
          <p:nvPr/>
        </p:nvPicPr>
        <p:blipFill>
          <a:blip r:embed="rId4"/>
          <a:stretch>
            <a:fillRect/>
          </a:stretch>
        </p:blipFill>
        <p:spPr>
          <a:xfrm>
            <a:off x="1049912" y="3154686"/>
            <a:ext cx="3200099" cy="2400074"/>
          </a:xfrm>
          <a:prstGeom prst="rect">
            <a:avLst/>
          </a:prstGeom>
        </p:spPr>
      </p:pic>
      <p:sp>
        <p:nvSpPr>
          <p:cNvPr id="8" name="CuadroTexto 7">
            <a:extLst>
              <a:ext uri="{FF2B5EF4-FFF2-40B4-BE49-F238E27FC236}">
                <a16:creationId xmlns:a16="http://schemas.microsoft.com/office/drawing/2014/main" id="{7499B7F8-CA57-4E58-87E1-A98AEAFB449B}"/>
              </a:ext>
            </a:extLst>
          </p:cNvPr>
          <p:cNvSpPr txBox="1"/>
          <p:nvPr/>
        </p:nvSpPr>
        <p:spPr>
          <a:xfrm>
            <a:off x="9464841" y="6392263"/>
            <a:ext cx="1899623" cy="461665"/>
          </a:xfrm>
          <a:prstGeom prst="rect">
            <a:avLst/>
          </a:prstGeom>
          <a:noFill/>
        </p:spPr>
        <p:txBody>
          <a:bodyPr wrap="none" rtlCol="0">
            <a:spAutoFit/>
          </a:bodyPr>
          <a:lstStyle/>
          <a:p>
            <a:r>
              <a:rPr lang="es-GT" sz="2400" dirty="0"/>
              <a:t>Diapositiva 36</a:t>
            </a:r>
          </a:p>
        </p:txBody>
      </p:sp>
    </p:spTree>
    <p:extLst>
      <p:ext uri="{BB962C8B-B14F-4D97-AF65-F5344CB8AC3E}">
        <p14:creationId xmlns:p14="http://schemas.microsoft.com/office/powerpoint/2010/main" val="1174423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Refuerzo de objetivos</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a:bodyPr>
          <a:lstStyle/>
          <a:p>
            <a:pPr marL="457200" indent="-457200" algn="just">
              <a:buFont typeface="+mj-lt"/>
              <a:buAutoNum type="arabicPeriod"/>
            </a:pPr>
            <a:r>
              <a:rPr lang="es-GT" sz="2000" dirty="0"/>
              <a:t>Migrar algoritmos de visión por computadora que se han desarrollado en fases previas en los lenguajes de programación Python y C++, a Matlab.</a:t>
            </a:r>
          </a:p>
          <a:p>
            <a:pPr marL="457200" indent="-457200" algn="just">
              <a:buFont typeface="+mj-lt"/>
              <a:buAutoNum type="arabicPeriod"/>
            </a:pPr>
            <a:r>
              <a:rPr lang="es-GT" sz="2000" dirty="0"/>
              <a:t>Desarrollar algoritmos para el mapeo de la superficie efectiva de la mesa de prueba, y la detección de obstáculos.</a:t>
            </a:r>
          </a:p>
          <a:p>
            <a:pPr marL="457200" indent="-457200" algn="just">
              <a:buFont typeface="+mj-lt"/>
              <a:buAutoNum type="arabicPeriod" startAt="5"/>
            </a:pPr>
            <a:r>
              <a:rPr lang="es-GT" sz="2000" dirty="0"/>
              <a:t>Validar la herramienta de software mejorada en la mesa de prueba </a:t>
            </a:r>
            <a:r>
              <a:rPr lang="es-GT" sz="2000" dirty="0" err="1"/>
              <a:t>Robotat</a:t>
            </a:r>
            <a:r>
              <a:rPr lang="es-GT" sz="2000" dirty="0"/>
              <a:t>.</a:t>
            </a:r>
          </a:p>
          <a:p>
            <a:pPr marL="457200" indent="-457200" algn="just">
              <a:buFont typeface="+mj-lt"/>
              <a:buAutoNum type="arabicPeriod" startAt="5"/>
            </a:pPr>
            <a:endParaRPr lang="es-GT" sz="2000" dirty="0"/>
          </a:p>
          <a:p>
            <a:pPr algn="just"/>
            <a:r>
              <a:rPr lang="es-GT" dirty="0"/>
              <a:t>Objetivo General</a:t>
            </a:r>
          </a:p>
          <a:p>
            <a:pPr algn="just"/>
            <a:endParaRPr lang="es-GT" sz="2000" dirty="0"/>
          </a:p>
        </p:txBody>
      </p:sp>
      <p:sp>
        <p:nvSpPr>
          <p:cNvPr id="5" name="CuadroTexto 4">
            <a:extLst>
              <a:ext uri="{FF2B5EF4-FFF2-40B4-BE49-F238E27FC236}">
                <a16:creationId xmlns:a16="http://schemas.microsoft.com/office/drawing/2014/main" id="{DEDA541A-11DA-45CA-A455-CAC959844B6C}"/>
              </a:ext>
            </a:extLst>
          </p:cNvPr>
          <p:cNvSpPr txBox="1"/>
          <p:nvPr/>
        </p:nvSpPr>
        <p:spPr>
          <a:xfrm>
            <a:off x="9464841" y="6392263"/>
            <a:ext cx="1899623" cy="461665"/>
          </a:xfrm>
          <a:prstGeom prst="rect">
            <a:avLst/>
          </a:prstGeom>
          <a:noFill/>
        </p:spPr>
        <p:txBody>
          <a:bodyPr wrap="none" rtlCol="0">
            <a:spAutoFit/>
          </a:bodyPr>
          <a:lstStyle/>
          <a:p>
            <a:r>
              <a:rPr lang="es-GT" sz="2400" dirty="0"/>
              <a:t>Diapositiva 37</a:t>
            </a:r>
          </a:p>
        </p:txBody>
      </p:sp>
    </p:spTree>
    <p:extLst>
      <p:ext uri="{BB962C8B-B14F-4D97-AF65-F5344CB8AC3E}">
        <p14:creationId xmlns:p14="http://schemas.microsoft.com/office/powerpoint/2010/main" val="3232182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D7DC0-02E6-4183-B936-743B775F0EDB}"/>
              </a:ext>
            </a:extLst>
          </p:cNvPr>
          <p:cNvSpPr>
            <a:spLocks noGrp="1"/>
          </p:cNvSpPr>
          <p:nvPr>
            <p:ph type="title"/>
          </p:nvPr>
        </p:nvSpPr>
        <p:spPr>
          <a:xfrm>
            <a:off x="4043462" y="1052396"/>
            <a:ext cx="4105076" cy="771757"/>
          </a:xfrm>
        </p:spPr>
        <p:txBody>
          <a:bodyPr>
            <a:normAutofit fontScale="90000"/>
          </a:bodyPr>
          <a:lstStyle/>
          <a:p>
            <a:r>
              <a:rPr lang="es-GT" dirty="0"/>
              <a:t>Condiciones de iluminación (Patrón de Interferencia)</a:t>
            </a:r>
          </a:p>
        </p:txBody>
      </p:sp>
      <p:sp>
        <p:nvSpPr>
          <p:cNvPr id="8" name="CuadroTexto 7">
            <a:extLst>
              <a:ext uri="{FF2B5EF4-FFF2-40B4-BE49-F238E27FC236}">
                <a16:creationId xmlns:a16="http://schemas.microsoft.com/office/drawing/2014/main" id="{7499B7F8-CA57-4E58-87E1-A98AEAFB449B}"/>
              </a:ext>
            </a:extLst>
          </p:cNvPr>
          <p:cNvSpPr txBox="1"/>
          <p:nvPr/>
        </p:nvSpPr>
        <p:spPr>
          <a:xfrm>
            <a:off x="9464841" y="6392263"/>
            <a:ext cx="1899623" cy="830997"/>
          </a:xfrm>
          <a:prstGeom prst="rect">
            <a:avLst/>
          </a:prstGeom>
          <a:noFill/>
        </p:spPr>
        <p:txBody>
          <a:bodyPr wrap="none" rtlCol="0">
            <a:spAutoFit/>
          </a:bodyPr>
          <a:lstStyle/>
          <a:p>
            <a:r>
              <a:rPr lang="es-GT" sz="2400" dirty="0"/>
              <a:t>Diapositiva 38</a:t>
            </a:r>
          </a:p>
          <a:p>
            <a:endParaRPr lang="es-GT" sz="2400" dirty="0"/>
          </a:p>
        </p:txBody>
      </p:sp>
      <p:pic>
        <p:nvPicPr>
          <p:cNvPr id="5" name="Imagen 4" descr="Imagen en blanco y negro&#10;&#10;Descripción generada automáticamente con confianza media">
            <a:extLst>
              <a:ext uri="{FF2B5EF4-FFF2-40B4-BE49-F238E27FC236}">
                <a16:creationId xmlns:a16="http://schemas.microsoft.com/office/drawing/2014/main" id="{5627FEE2-4BF1-4299-A712-E0A7DBB9E7F6}"/>
              </a:ext>
            </a:extLst>
          </p:cNvPr>
          <p:cNvPicPr>
            <a:picLocks noChangeAspect="1"/>
          </p:cNvPicPr>
          <p:nvPr/>
        </p:nvPicPr>
        <p:blipFill>
          <a:blip r:embed="rId2"/>
          <a:stretch>
            <a:fillRect/>
          </a:stretch>
        </p:blipFill>
        <p:spPr>
          <a:xfrm>
            <a:off x="6765984" y="2455763"/>
            <a:ext cx="3644847" cy="2733635"/>
          </a:xfrm>
          <a:prstGeom prst="rect">
            <a:avLst/>
          </a:prstGeom>
        </p:spPr>
      </p:pic>
      <p:pic>
        <p:nvPicPr>
          <p:cNvPr id="9" name="Imagen 8" descr="Imagen en blanco y negro&#10;&#10;Descripción generada automáticamente con confianza baja">
            <a:extLst>
              <a:ext uri="{FF2B5EF4-FFF2-40B4-BE49-F238E27FC236}">
                <a16:creationId xmlns:a16="http://schemas.microsoft.com/office/drawing/2014/main" id="{958B475C-D2FD-4B0A-82F8-89CDE6D01E88}"/>
              </a:ext>
            </a:extLst>
          </p:cNvPr>
          <p:cNvPicPr>
            <a:picLocks noChangeAspect="1"/>
          </p:cNvPicPr>
          <p:nvPr/>
        </p:nvPicPr>
        <p:blipFill>
          <a:blip r:embed="rId3"/>
          <a:stretch>
            <a:fillRect/>
          </a:stretch>
        </p:blipFill>
        <p:spPr>
          <a:xfrm>
            <a:off x="1858367" y="2455762"/>
            <a:ext cx="3644848" cy="2733636"/>
          </a:xfrm>
          <a:prstGeom prst="rect">
            <a:avLst/>
          </a:prstGeom>
        </p:spPr>
      </p:pic>
      <p:sp>
        <p:nvSpPr>
          <p:cNvPr id="10" name="CuadroTexto 9">
            <a:extLst>
              <a:ext uri="{FF2B5EF4-FFF2-40B4-BE49-F238E27FC236}">
                <a16:creationId xmlns:a16="http://schemas.microsoft.com/office/drawing/2014/main" id="{64A01FAC-3006-42D7-937E-1F808E4F92C4}"/>
              </a:ext>
            </a:extLst>
          </p:cNvPr>
          <p:cNvSpPr txBox="1"/>
          <p:nvPr/>
        </p:nvSpPr>
        <p:spPr>
          <a:xfrm>
            <a:off x="2558400" y="5436272"/>
            <a:ext cx="2244782" cy="369332"/>
          </a:xfrm>
          <a:prstGeom prst="rect">
            <a:avLst/>
          </a:prstGeom>
          <a:noFill/>
        </p:spPr>
        <p:txBody>
          <a:bodyPr wrap="none" rtlCol="0">
            <a:spAutoFit/>
          </a:bodyPr>
          <a:lstStyle/>
          <a:p>
            <a:r>
              <a:rPr lang="es-GT" dirty="0"/>
              <a:t>Imagen con luz natural</a:t>
            </a:r>
          </a:p>
        </p:txBody>
      </p:sp>
      <p:sp>
        <p:nvSpPr>
          <p:cNvPr id="14" name="CuadroTexto 13">
            <a:extLst>
              <a:ext uri="{FF2B5EF4-FFF2-40B4-BE49-F238E27FC236}">
                <a16:creationId xmlns:a16="http://schemas.microsoft.com/office/drawing/2014/main" id="{9969FA69-075E-4798-8852-0324DA189837}"/>
              </a:ext>
            </a:extLst>
          </p:cNvPr>
          <p:cNvSpPr txBox="1"/>
          <p:nvPr/>
        </p:nvSpPr>
        <p:spPr>
          <a:xfrm>
            <a:off x="7322547" y="5451676"/>
            <a:ext cx="2531719" cy="369332"/>
          </a:xfrm>
          <a:prstGeom prst="rect">
            <a:avLst/>
          </a:prstGeom>
          <a:noFill/>
        </p:spPr>
        <p:txBody>
          <a:bodyPr wrap="none" rtlCol="0">
            <a:spAutoFit/>
          </a:bodyPr>
          <a:lstStyle/>
          <a:p>
            <a:r>
              <a:rPr lang="es-GT" dirty="0"/>
              <a:t>Imagen con lámpara LED</a:t>
            </a:r>
          </a:p>
        </p:txBody>
      </p:sp>
    </p:spTree>
    <p:extLst>
      <p:ext uri="{BB962C8B-B14F-4D97-AF65-F5344CB8AC3E}">
        <p14:creationId xmlns:p14="http://schemas.microsoft.com/office/powerpoint/2010/main" val="3845442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Conclusiones</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a:bodyPr>
          <a:lstStyle/>
          <a:p>
            <a:pPr marL="457200" indent="-457200" algn="just">
              <a:buFont typeface="+mj-lt"/>
              <a:buAutoNum type="arabicPeriod"/>
            </a:pPr>
            <a:r>
              <a:rPr lang="es-GT" sz="2000" dirty="0"/>
              <a:t>Se realizó la migración de los algoritmos de visión por computadora desarrollados en fases previas al lenguaje de Matlab.</a:t>
            </a:r>
          </a:p>
          <a:p>
            <a:pPr marL="457200" indent="-457200" algn="just">
              <a:buFont typeface="+mj-lt"/>
              <a:buAutoNum type="arabicPeriod"/>
            </a:pPr>
            <a:r>
              <a:rPr lang="es-GT" sz="2000" dirty="0"/>
              <a:t>En el proceso de desarrollo se agregaron nuevas funcionalidades. Entre las más importantes se encuentran la detección de obstáculos, la detección de nodos para creación de mapas utilizados en algoritmos de robótica de enjambre, y la transmisión de datos entre dispositivos usando protocolos de red (UDP).</a:t>
            </a:r>
          </a:p>
          <a:p>
            <a:pPr marL="457200" indent="-457200" algn="just">
              <a:buFont typeface="+mj-lt"/>
              <a:buAutoNum type="arabicPeriod"/>
            </a:pPr>
            <a:r>
              <a:rPr lang="es-GT" sz="2000" dirty="0"/>
              <a:t>Es posible realizar el mapeo del área de trabajo detectando obstáculos estáticos sobre la misma sin importar la forma que tengan, siempre y cuando creen el suficiente contraste de color con la superficie de la mesa. </a:t>
            </a:r>
          </a:p>
        </p:txBody>
      </p:sp>
      <p:sp>
        <p:nvSpPr>
          <p:cNvPr id="5" name="CuadroTexto 4">
            <a:extLst>
              <a:ext uri="{FF2B5EF4-FFF2-40B4-BE49-F238E27FC236}">
                <a16:creationId xmlns:a16="http://schemas.microsoft.com/office/drawing/2014/main" id="{D3D34596-5C3B-4ED0-A678-88609A28F1A7}"/>
              </a:ext>
            </a:extLst>
          </p:cNvPr>
          <p:cNvSpPr txBox="1"/>
          <p:nvPr/>
        </p:nvSpPr>
        <p:spPr>
          <a:xfrm>
            <a:off x="9464841" y="6392263"/>
            <a:ext cx="1899623" cy="461665"/>
          </a:xfrm>
          <a:prstGeom prst="rect">
            <a:avLst/>
          </a:prstGeom>
          <a:noFill/>
        </p:spPr>
        <p:txBody>
          <a:bodyPr wrap="none" rtlCol="0">
            <a:spAutoFit/>
          </a:bodyPr>
          <a:lstStyle/>
          <a:p>
            <a:r>
              <a:rPr lang="es-GT" sz="2400" dirty="0"/>
              <a:t>Diapositiva 39</a:t>
            </a:r>
          </a:p>
        </p:txBody>
      </p:sp>
    </p:spTree>
    <p:extLst>
      <p:ext uri="{BB962C8B-B14F-4D97-AF65-F5344CB8AC3E}">
        <p14:creationId xmlns:p14="http://schemas.microsoft.com/office/powerpoint/2010/main" val="2200949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Conclusiones</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a:bodyPr>
          <a:lstStyle/>
          <a:p>
            <a:pPr marL="457200" indent="-457200" algn="just">
              <a:buFont typeface="+mj-lt"/>
              <a:buAutoNum type="arabicPeriod" startAt="4"/>
            </a:pPr>
            <a:r>
              <a:rPr lang="es-GT" sz="2000" dirty="0"/>
              <a:t>De manera similar a los resultados en la Fase 2, al paralelizar los algoritmos de visión por computadora se determinó que el tiempo de transmisión de datos supera al tiempo ahorrado en el procesamiento conforme se aumenta la cantidad de identificadores.</a:t>
            </a:r>
          </a:p>
          <a:p>
            <a:pPr marL="457200" indent="-457200" algn="just">
              <a:buFont typeface="+mj-lt"/>
              <a:buAutoNum type="arabicPeriod" startAt="4"/>
            </a:pPr>
            <a:r>
              <a:rPr lang="es-GT" sz="2000" dirty="0"/>
              <a:t>Es posible realizar la detección de identificadores en movimiento con tasas de refresco moderadas.</a:t>
            </a:r>
          </a:p>
          <a:p>
            <a:pPr marL="457200" indent="-457200" algn="just">
              <a:buFont typeface="+mj-lt"/>
              <a:buAutoNum type="arabicPeriod" startAt="4"/>
            </a:pPr>
            <a:r>
              <a:rPr lang="es-GT" sz="2000" dirty="0"/>
              <a:t>Los tiempos de ejecución no se ven afectados de gran manera al aumentar el número de identificadores en el área de trabajo. Sin embargo, debido a que para aplicaciones de robótica de enjambre se puede llegar a tener grandes cantidades de identificadores, esta diferencia puede acumularse y llegar a ser significativa.</a:t>
            </a:r>
          </a:p>
        </p:txBody>
      </p:sp>
      <p:sp>
        <p:nvSpPr>
          <p:cNvPr id="5" name="CuadroTexto 4">
            <a:extLst>
              <a:ext uri="{FF2B5EF4-FFF2-40B4-BE49-F238E27FC236}">
                <a16:creationId xmlns:a16="http://schemas.microsoft.com/office/drawing/2014/main" id="{AADD6207-0935-4760-B7DA-3D48F135E641}"/>
              </a:ext>
            </a:extLst>
          </p:cNvPr>
          <p:cNvSpPr txBox="1"/>
          <p:nvPr/>
        </p:nvSpPr>
        <p:spPr>
          <a:xfrm>
            <a:off x="9464841" y="6392263"/>
            <a:ext cx="1899623" cy="461665"/>
          </a:xfrm>
          <a:prstGeom prst="rect">
            <a:avLst/>
          </a:prstGeom>
          <a:noFill/>
        </p:spPr>
        <p:txBody>
          <a:bodyPr wrap="none" rtlCol="0">
            <a:spAutoFit/>
          </a:bodyPr>
          <a:lstStyle/>
          <a:p>
            <a:r>
              <a:rPr lang="es-GT" sz="2400" dirty="0"/>
              <a:t>Diapositiva 40</a:t>
            </a:r>
          </a:p>
        </p:txBody>
      </p:sp>
    </p:spTree>
    <p:extLst>
      <p:ext uri="{BB962C8B-B14F-4D97-AF65-F5344CB8AC3E}">
        <p14:creationId xmlns:p14="http://schemas.microsoft.com/office/powerpoint/2010/main" val="1160596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Conclusiones</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a:bodyPr>
          <a:lstStyle/>
          <a:p>
            <a:pPr marL="457200" indent="-457200" algn="just">
              <a:buFont typeface="+mj-lt"/>
              <a:buAutoNum type="arabicPeriod" startAt="7"/>
            </a:pPr>
            <a:r>
              <a:rPr lang="es-GT" sz="2000" dirty="0"/>
              <a:t>La herramienta en Python funciona de la misma manera en la mesa UVG que en las pruebas realizadas en la fase anterior.</a:t>
            </a:r>
          </a:p>
          <a:p>
            <a:pPr marL="457200" indent="-457200" algn="just">
              <a:buFont typeface="+mj-lt"/>
              <a:buAutoNum type="arabicPeriod" startAt="7"/>
            </a:pPr>
            <a:r>
              <a:rPr lang="es-GT" sz="2000" dirty="0"/>
              <a:t>Al aumentar el tamaño del área de trabajo en la herramienta de Python, el error aumenta a un máximo de 2.8% para posiciones y 1.7% para ángulos.</a:t>
            </a:r>
          </a:p>
          <a:p>
            <a:pPr marL="457200" indent="-457200" algn="just">
              <a:buFont typeface="+mj-lt"/>
              <a:buAutoNum type="arabicPeriod" startAt="7"/>
            </a:pPr>
            <a:r>
              <a:rPr lang="es-GT" sz="2000" dirty="0"/>
              <a:t>El error porcentual máximo de la herramienta de Matlab es de 1.5% para posiciones y 1% para ángulos.</a:t>
            </a:r>
          </a:p>
          <a:p>
            <a:pPr marL="457200" indent="-457200" algn="just">
              <a:buFont typeface="+mj-lt"/>
              <a:buAutoNum type="arabicPeriod" startAt="7"/>
            </a:pPr>
            <a:r>
              <a:rPr lang="es-GT" sz="2000" dirty="0"/>
              <a:t>La herramienta logró ser utilizada y validada con aplicaciones simples de robótica de enjambre bajo condiciones controladas.</a:t>
            </a:r>
          </a:p>
        </p:txBody>
      </p:sp>
      <p:sp>
        <p:nvSpPr>
          <p:cNvPr id="5" name="CuadroTexto 4">
            <a:extLst>
              <a:ext uri="{FF2B5EF4-FFF2-40B4-BE49-F238E27FC236}">
                <a16:creationId xmlns:a16="http://schemas.microsoft.com/office/drawing/2014/main" id="{B48255D7-1C0E-463A-908D-5E613735DA4D}"/>
              </a:ext>
            </a:extLst>
          </p:cNvPr>
          <p:cNvSpPr txBox="1"/>
          <p:nvPr/>
        </p:nvSpPr>
        <p:spPr>
          <a:xfrm>
            <a:off x="9464841" y="6392263"/>
            <a:ext cx="1899623" cy="461665"/>
          </a:xfrm>
          <a:prstGeom prst="rect">
            <a:avLst/>
          </a:prstGeom>
          <a:noFill/>
        </p:spPr>
        <p:txBody>
          <a:bodyPr wrap="none" rtlCol="0">
            <a:spAutoFit/>
          </a:bodyPr>
          <a:lstStyle/>
          <a:p>
            <a:r>
              <a:rPr lang="es-GT" sz="2400" dirty="0"/>
              <a:t>Diapositiva 41</a:t>
            </a:r>
          </a:p>
        </p:txBody>
      </p:sp>
    </p:spTree>
    <p:extLst>
      <p:ext uri="{BB962C8B-B14F-4D97-AF65-F5344CB8AC3E}">
        <p14:creationId xmlns:p14="http://schemas.microsoft.com/office/powerpoint/2010/main" val="354106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833112-E013-4B29-9D77-53F39D5B6609}"/>
              </a:ext>
            </a:extLst>
          </p:cNvPr>
          <p:cNvSpPr>
            <a:spLocks noGrp="1"/>
          </p:cNvSpPr>
          <p:nvPr>
            <p:ph type="title"/>
          </p:nvPr>
        </p:nvSpPr>
        <p:spPr/>
        <p:txBody>
          <a:bodyPr>
            <a:normAutofit/>
          </a:bodyPr>
          <a:lstStyle/>
          <a:p>
            <a:r>
              <a:rPr lang="es-GT" sz="6600" dirty="0"/>
              <a:t>Introducción</a:t>
            </a:r>
          </a:p>
        </p:txBody>
      </p:sp>
    </p:spTree>
    <p:extLst>
      <p:ext uri="{BB962C8B-B14F-4D97-AF65-F5344CB8AC3E}">
        <p14:creationId xmlns:p14="http://schemas.microsoft.com/office/powerpoint/2010/main" val="4286312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Conclusiones</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a:bodyPr>
          <a:lstStyle/>
          <a:p>
            <a:pPr marL="457200" indent="-457200" algn="just">
              <a:buFont typeface="+mj-lt"/>
              <a:buAutoNum type="arabicPeriod" startAt="11"/>
            </a:pPr>
            <a:r>
              <a:rPr lang="es-GT" sz="2000" dirty="0"/>
              <a:t>Utilizar lámparas con múltiples fuentes de iluminación puede resultar en patrones de interferencia en las imágenes. Esto puede resultar en reconocimiento errónea del número de los identificadores.</a:t>
            </a:r>
          </a:p>
          <a:p>
            <a:pPr marL="457200" indent="-457200" algn="just">
              <a:buFont typeface="+mj-lt"/>
              <a:buAutoNum type="arabicPeriod" startAt="11"/>
            </a:pPr>
            <a:r>
              <a:rPr lang="es-GT" sz="2000" dirty="0"/>
              <a:t>La herramienta debe de ser calibrada según las condiciones en las que se le dará uso, esto puede resultar en un error en el número de los identificadores.</a:t>
            </a:r>
          </a:p>
        </p:txBody>
      </p:sp>
      <p:sp>
        <p:nvSpPr>
          <p:cNvPr id="5" name="CuadroTexto 4">
            <a:extLst>
              <a:ext uri="{FF2B5EF4-FFF2-40B4-BE49-F238E27FC236}">
                <a16:creationId xmlns:a16="http://schemas.microsoft.com/office/drawing/2014/main" id="{53A71582-7357-4E6B-804F-63AD21EE5ABF}"/>
              </a:ext>
            </a:extLst>
          </p:cNvPr>
          <p:cNvSpPr txBox="1"/>
          <p:nvPr/>
        </p:nvSpPr>
        <p:spPr>
          <a:xfrm>
            <a:off x="9464841" y="6392263"/>
            <a:ext cx="1899623" cy="461665"/>
          </a:xfrm>
          <a:prstGeom prst="rect">
            <a:avLst/>
          </a:prstGeom>
          <a:noFill/>
        </p:spPr>
        <p:txBody>
          <a:bodyPr wrap="none" rtlCol="0">
            <a:spAutoFit/>
          </a:bodyPr>
          <a:lstStyle/>
          <a:p>
            <a:r>
              <a:rPr lang="es-GT" sz="2400" dirty="0"/>
              <a:t>Diapositiva 42</a:t>
            </a:r>
          </a:p>
        </p:txBody>
      </p:sp>
    </p:spTree>
    <p:extLst>
      <p:ext uri="{BB962C8B-B14F-4D97-AF65-F5344CB8AC3E}">
        <p14:creationId xmlns:p14="http://schemas.microsoft.com/office/powerpoint/2010/main" val="816239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Recomendaciones</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a:bodyPr>
          <a:lstStyle/>
          <a:p>
            <a:pPr marL="457200" indent="-457200" algn="just">
              <a:buFont typeface="+mj-lt"/>
              <a:buAutoNum type="arabicPeriod"/>
            </a:pPr>
            <a:r>
              <a:rPr lang="es-GT" sz="2000" dirty="0"/>
              <a:t>De manera similar a las pruebas de integración que se realizaron con proyectos utilizando algoritmos PSO y ACO, realizar integración con otros algoritmos o variantes de estos.</a:t>
            </a:r>
          </a:p>
          <a:p>
            <a:pPr marL="457200" indent="-457200" algn="just">
              <a:buFont typeface="+mj-lt"/>
              <a:buAutoNum type="arabicPeriod"/>
            </a:pPr>
            <a:r>
              <a:rPr lang="es-GT" sz="2000" dirty="0"/>
              <a:t>Dar seguimiento a la integración con los algoritmos PSO y ACO con una plataforma móvil.</a:t>
            </a:r>
          </a:p>
          <a:p>
            <a:pPr marL="457200" indent="-457200" algn="just">
              <a:buFont typeface="+mj-lt"/>
              <a:buAutoNum type="arabicPeriod"/>
            </a:pPr>
            <a:r>
              <a:rPr lang="es-GT" sz="2000" dirty="0"/>
              <a:t>Modificar la detección de obstáculos para tener un sistema completamente dinámico que pueda responder a cambios en los obstáculos. Esto puede realizarse detectando cuadrados y otras formas para distinguir los marcadores del resto, de manera similar a la que se hizo para los nodos de los mapas utilizados en los algoritmos ACO.</a:t>
            </a:r>
          </a:p>
        </p:txBody>
      </p:sp>
      <p:sp>
        <p:nvSpPr>
          <p:cNvPr id="5" name="CuadroTexto 4">
            <a:extLst>
              <a:ext uri="{FF2B5EF4-FFF2-40B4-BE49-F238E27FC236}">
                <a16:creationId xmlns:a16="http://schemas.microsoft.com/office/drawing/2014/main" id="{AD4C2B0A-87F3-4462-A816-D9FA1DEB60F0}"/>
              </a:ext>
            </a:extLst>
          </p:cNvPr>
          <p:cNvSpPr txBox="1"/>
          <p:nvPr/>
        </p:nvSpPr>
        <p:spPr>
          <a:xfrm>
            <a:off x="9464841" y="6392263"/>
            <a:ext cx="1899623" cy="461665"/>
          </a:xfrm>
          <a:prstGeom prst="rect">
            <a:avLst/>
          </a:prstGeom>
          <a:noFill/>
        </p:spPr>
        <p:txBody>
          <a:bodyPr wrap="none" rtlCol="0">
            <a:spAutoFit/>
          </a:bodyPr>
          <a:lstStyle/>
          <a:p>
            <a:r>
              <a:rPr lang="es-GT" sz="2400" dirty="0"/>
              <a:t>Diapositiva 43</a:t>
            </a:r>
          </a:p>
        </p:txBody>
      </p:sp>
    </p:spTree>
    <p:extLst>
      <p:ext uri="{BB962C8B-B14F-4D97-AF65-F5344CB8AC3E}">
        <p14:creationId xmlns:p14="http://schemas.microsoft.com/office/powerpoint/2010/main" val="3987013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Recomendaciones</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a:bodyPr>
          <a:lstStyle/>
          <a:p>
            <a:pPr marL="457200" indent="-457200" algn="just">
              <a:buFont typeface="+mj-lt"/>
              <a:buAutoNum type="arabicPeriod" startAt="4"/>
            </a:pPr>
            <a:r>
              <a:rPr lang="es-GT" sz="2000" dirty="0"/>
              <a:t>Tener opción de eliminar conexiones en los mapas de algoritmos ACO sin necesidad de colocar un obstáculo entre los nodos, permitiendo realizar mapas de conexiones más complejos sin alterar el terreno al incluir obstáculos extra. En las pruebas realizadas en este trabajo se necesitaba de obstáculos para eliminar conexiones porque no existe una opción de eliminar una conexión sin esto. Para esto se puede utilizar un sistema de colores para realizar las conexiones en los mapas ACO.</a:t>
            </a:r>
          </a:p>
          <a:p>
            <a:pPr marL="457200" indent="-457200" algn="just">
              <a:buFont typeface="+mj-lt"/>
              <a:buAutoNum type="arabicPeriod" startAt="4"/>
            </a:pPr>
            <a:r>
              <a:rPr lang="es-GT" sz="2000" dirty="0"/>
              <a:t>Realizar un sistema de </a:t>
            </a:r>
            <a:r>
              <a:rPr lang="es-GT" sz="2000" dirty="0" err="1"/>
              <a:t>auto-calibración</a:t>
            </a:r>
            <a:r>
              <a:rPr lang="es-GT" sz="2000" dirty="0"/>
              <a:t> de umbrales.</a:t>
            </a:r>
          </a:p>
        </p:txBody>
      </p:sp>
      <p:sp>
        <p:nvSpPr>
          <p:cNvPr id="5" name="CuadroTexto 4">
            <a:extLst>
              <a:ext uri="{FF2B5EF4-FFF2-40B4-BE49-F238E27FC236}">
                <a16:creationId xmlns:a16="http://schemas.microsoft.com/office/drawing/2014/main" id="{D3F8575E-EDE5-48BD-9A5D-4B416D1B2B6A}"/>
              </a:ext>
            </a:extLst>
          </p:cNvPr>
          <p:cNvSpPr txBox="1"/>
          <p:nvPr/>
        </p:nvSpPr>
        <p:spPr>
          <a:xfrm>
            <a:off x="9464841" y="6392263"/>
            <a:ext cx="1899623" cy="461665"/>
          </a:xfrm>
          <a:prstGeom prst="rect">
            <a:avLst/>
          </a:prstGeom>
          <a:noFill/>
        </p:spPr>
        <p:txBody>
          <a:bodyPr wrap="none" rtlCol="0">
            <a:spAutoFit/>
          </a:bodyPr>
          <a:lstStyle/>
          <a:p>
            <a:r>
              <a:rPr lang="es-GT" sz="2400" dirty="0"/>
              <a:t>Diapositiva 44</a:t>
            </a:r>
          </a:p>
        </p:txBody>
      </p:sp>
    </p:spTree>
    <p:extLst>
      <p:ext uri="{BB962C8B-B14F-4D97-AF65-F5344CB8AC3E}">
        <p14:creationId xmlns:p14="http://schemas.microsoft.com/office/powerpoint/2010/main" val="3860122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Bibliografía</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fontScale="62500" lnSpcReduction="20000"/>
          </a:bodyPr>
          <a:lstStyle/>
          <a:p>
            <a:pPr marL="457200" indent="-457200">
              <a:buFont typeface="+mj-lt"/>
              <a:buAutoNum type="arabicPeriod"/>
            </a:pPr>
            <a:r>
              <a:rPr lang="es-GT" sz="2000" dirty="0"/>
              <a:t>Giménez-Palomares, F., </a:t>
            </a:r>
            <a:r>
              <a:rPr lang="es-GT" sz="2000" dirty="0" err="1"/>
              <a:t>Monsoriu</a:t>
            </a:r>
            <a:r>
              <a:rPr lang="es-GT" sz="2000" dirty="0"/>
              <a:t>, J., Alemany-Martínez, E. (2016). </a:t>
            </a:r>
            <a:r>
              <a:rPr lang="es-GT" sz="2000" dirty="0" err="1"/>
              <a:t>Aplicaci´on</a:t>
            </a:r>
            <a:r>
              <a:rPr lang="es-GT" sz="2000" dirty="0"/>
              <a:t> de la convolución de matrices al filtrado de imágenes. </a:t>
            </a:r>
            <a:r>
              <a:rPr lang="es-GT" sz="2000" dirty="0" err="1"/>
              <a:t>Modelling</a:t>
            </a:r>
            <a:r>
              <a:rPr lang="es-GT" sz="2000" dirty="0"/>
              <a:t> in </a:t>
            </a:r>
            <a:r>
              <a:rPr lang="es-GT" sz="2000" dirty="0" err="1"/>
              <a:t>Science</a:t>
            </a:r>
            <a:r>
              <a:rPr lang="es-GT" sz="2000" dirty="0"/>
              <a:t> </a:t>
            </a:r>
            <a:r>
              <a:rPr lang="es-GT" sz="2000" dirty="0" err="1"/>
              <a:t>Education</a:t>
            </a:r>
            <a:r>
              <a:rPr lang="es-GT" sz="2000" dirty="0"/>
              <a:t> and </a:t>
            </a:r>
            <a:r>
              <a:rPr lang="es-GT" sz="2000" dirty="0" err="1"/>
              <a:t>Learning</a:t>
            </a:r>
            <a:r>
              <a:rPr lang="es-GT" sz="2000" dirty="0"/>
              <a:t>. 9, 2016. </a:t>
            </a:r>
            <a:r>
              <a:rPr lang="es-GT" sz="2000" dirty="0" err="1"/>
              <a:t>doi</a:t>
            </a:r>
            <a:r>
              <a:rPr lang="es-GT" sz="2000" dirty="0"/>
              <a:t>: http://dx.doi.org/10.4995/msel.2016.4524.</a:t>
            </a:r>
          </a:p>
          <a:p>
            <a:pPr marL="457200" indent="-457200">
              <a:buFont typeface="+mj-lt"/>
              <a:buAutoNum type="arabicPeriod"/>
            </a:pPr>
            <a:r>
              <a:rPr lang="es-GT" sz="2000" dirty="0" err="1"/>
              <a:t>Acodigo</a:t>
            </a:r>
            <a:r>
              <a:rPr lang="es-GT" sz="2000" dirty="0"/>
              <a:t> (2017). Filtros de imágenes por convolución de matrices. URL: http://acodigo.blogspot.com/2017/05/filtros-de-imagenes-por-convolucion-de.html.</a:t>
            </a:r>
          </a:p>
          <a:p>
            <a:pPr marL="457200" indent="-457200">
              <a:buFont typeface="+mj-lt"/>
              <a:buAutoNum type="arabicPeriod"/>
            </a:pPr>
            <a:r>
              <a:rPr lang="es-GT" sz="2000" dirty="0"/>
              <a:t>Martínez, C. (2021). Photoshop ahora hace magia con tus fotos con mucha más facilidad. URL: https://eloutput.com/noticias/imagen-sonido/photoshop-web-nuevas-funciones-2021/.</a:t>
            </a:r>
          </a:p>
          <a:p>
            <a:pPr marL="457200" indent="-457200">
              <a:buFont typeface="+mj-lt"/>
              <a:buAutoNum type="arabicPeriod"/>
            </a:pPr>
            <a:r>
              <a:rPr lang="es-GT" sz="2000" dirty="0"/>
              <a:t>S. A. (2017). </a:t>
            </a:r>
            <a:r>
              <a:rPr lang="es-GT" sz="1600" b="1" i="0" dirty="0">
                <a:solidFill>
                  <a:srgbClr val="444444"/>
                </a:solidFill>
                <a:effectLst/>
                <a:latin typeface="Open Sans" panose="020B0604020202020204" pitchFamily="34" charset="0"/>
              </a:rPr>
              <a:t>Proceso e hilo de ejecución. </a:t>
            </a:r>
            <a:r>
              <a:rPr lang="es-GT" sz="2000" dirty="0"/>
              <a:t>URL: https://dem128.wordpress.com/2017/03/11/proceso-e-hilo-de-ejecucion/</a:t>
            </a:r>
          </a:p>
          <a:p>
            <a:pPr marL="457200" indent="-457200">
              <a:buFont typeface="+mj-lt"/>
              <a:buAutoNum type="arabicPeriod"/>
            </a:pPr>
            <a:r>
              <a:rPr lang="es-GT" sz="2000" dirty="0"/>
              <a:t>Soy502. (2014). Diminutos robots actúan como una colonia de hormigas. URL: https://www.soy502.com/articulo/diminutos-robots-actuan-como-colonia-hormigas.</a:t>
            </a:r>
          </a:p>
          <a:p>
            <a:pPr marL="457200" indent="-457200">
              <a:buFont typeface="+mj-lt"/>
              <a:buAutoNum type="arabicPeriod"/>
            </a:pPr>
            <a:r>
              <a:rPr lang="es-GT" sz="2000" dirty="0"/>
              <a:t>Manuel. (2019). Robots modulares que se combinan como los </a:t>
            </a:r>
            <a:r>
              <a:rPr lang="es-GT" sz="2000" dirty="0" err="1"/>
              <a:t>Power</a:t>
            </a:r>
            <a:r>
              <a:rPr lang="es-GT" sz="2000" dirty="0"/>
              <a:t> </a:t>
            </a:r>
            <a:r>
              <a:rPr lang="es-GT" sz="2000" dirty="0" err="1"/>
              <a:t>Rangers</a:t>
            </a:r>
            <a:r>
              <a:rPr lang="es-GT" sz="2000" dirty="0"/>
              <a:t>. https://www.elespanol.com/omicrono/tecnologia/20190723/robots-modulares-combinan-power-rangers/415959637_0.html.</a:t>
            </a:r>
          </a:p>
          <a:p>
            <a:pPr marL="457200" indent="-457200">
              <a:buFont typeface="+mj-lt"/>
              <a:buAutoNum type="arabicPeriod"/>
            </a:pPr>
            <a:r>
              <a:rPr lang="es-GT" sz="2000" dirty="0"/>
              <a:t>Rodas, A. (2019) Desarrollo e implementación de algoritmo de visión por computadora en una mesa de pruebas para la experimentación con </a:t>
            </a:r>
            <a:r>
              <a:rPr lang="es-GT" sz="2000" dirty="0" err="1"/>
              <a:t>micro-robots</a:t>
            </a:r>
            <a:r>
              <a:rPr lang="es-GT" sz="2000" dirty="0"/>
              <a:t> móviles en robótica de enjambre. Tesis de licenciatura en Universidad del Valle de Guatemala.</a:t>
            </a:r>
          </a:p>
          <a:p>
            <a:pPr marL="457200" indent="-457200">
              <a:buFont typeface="+mj-lt"/>
              <a:buAutoNum type="arabicPeriod"/>
            </a:pPr>
            <a:r>
              <a:rPr lang="es-GT" sz="2000" dirty="0"/>
              <a:t>Guerra, J. (2020) Algoritmos de Visión por Computadora para el Reconocimiento de la Pose de Agentes Empleando Programación Orientada a Objetos y Multihilos. Tesis de licenciatura en Universidad del Valle de Guatemala.</a:t>
            </a:r>
          </a:p>
        </p:txBody>
      </p:sp>
      <p:sp>
        <p:nvSpPr>
          <p:cNvPr id="5" name="CuadroTexto 4">
            <a:extLst>
              <a:ext uri="{FF2B5EF4-FFF2-40B4-BE49-F238E27FC236}">
                <a16:creationId xmlns:a16="http://schemas.microsoft.com/office/drawing/2014/main" id="{39E97780-8560-422B-8F2F-46D3D0EF7BA2}"/>
              </a:ext>
            </a:extLst>
          </p:cNvPr>
          <p:cNvSpPr txBox="1"/>
          <p:nvPr/>
        </p:nvSpPr>
        <p:spPr>
          <a:xfrm>
            <a:off x="9464841" y="6392263"/>
            <a:ext cx="1899623" cy="461665"/>
          </a:xfrm>
          <a:prstGeom prst="rect">
            <a:avLst/>
          </a:prstGeom>
          <a:noFill/>
        </p:spPr>
        <p:txBody>
          <a:bodyPr wrap="none" rtlCol="0">
            <a:spAutoFit/>
          </a:bodyPr>
          <a:lstStyle/>
          <a:p>
            <a:r>
              <a:rPr lang="es-GT" sz="2400" dirty="0"/>
              <a:t>Diapositiva 45</a:t>
            </a:r>
          </a:p>
        </p:txBody>
      </p:sp>
    </p:spTree>
    <p:extLst>
      <p:ext uri="{BB962C8B-B14F-4D97-AF65-F5344CB8AC3E}">
        <p14:creationId xmlns:p14="http://schemas.microsoft.com/office/powerpoint/2010/main" val="1101150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E846D85-06A9-4FF2-89D2-76C8A70F7223}"/>
              </a:ext>
            </a:extLst>
          </p:cNvPr>
          <p:cNvSpPr>
            <a:spLocks noGrp="1"/>
          </p:cNvSpPr>
          <p:nvPr>
            <p:ph type="title"/>
          </p:nvPr>
        </p:nvSpPr>
        <p:spPr>
          <a:xfrm>
            <a:off x="1295400" y="982663"/>
            <a:ext cx="9601200" cy="1303337"/>
          </a:xfrm>
        </p:spPr>
        <p:txBody>
          <a:bodyPr>
            <a:normAutofit/>
          </a:bodyPr>
          <a:lstStyle/>
          <a:p>
            <a:r>
              <a:rPr lang="es-GT" dirty="0"/>
              <a:t>Bibliografía</a:t>
            </a:r>
          </a:p>
        </p:txBody>
      </p:sp>
      <p:sp>
        <p:nvSpPr>
          <p:cNvPr id="6" name="Marcador de contenido 2">
            <a:extLst>
              <a:ext uri="{FF2B5EF4-FFF2-40B4-BE49-F238E27FC236}">
                <a16:creationId xmlns:a16="http://schemas.microsoft.com/office/drawing/2014/main" id="{93A8A480-7FC2-47F8-BCB3-A7FED76476BD}"/>
              </a:ext>
            </a:extLst>
          </p:cNvPr>
          <p:cNvSpPr>
            <a:spLocks noGrp="1"/>
          </p:cNvSpPr>
          <p:nvPr>
            <p:ph idx="1"/>
          </p:nvPr>
        </p:nvSpPr>
        <p:spPr>
          <a:xfrm>
            <a:off x="1295400" y="2557463"/>
            <a:ext cx="9601200" cy="3317875"/>
          </a:xfrm>
        </p:spPr>
        <p:txBody>
          <a:bodyPr>
            <a:normAutofit fontScale="70000" lnSpcReduction="20000"/>
          </a:bodyPr>
          <a:lstStyle/>
          <a:p>
            <a:pPr marL="457200" indent="-457200">
              <a:buFont typeface="+mj-lt"/>
              <a:buAutoNum type="arabicPeriod" startAt="9"/>
            </a:pPr>
            <a:r>
              <a:rPr lang="es-GT" sz="2000" dirty="0" err="1"/>
              <a:t>Cassidy</a:t>
            </a:r>
            <a:r>
              <a:rPr lang="es-GT" sz="2000" dirty="0"/>
              <a:t>, J. </a:t>
            </a:r>
            <a:r>
              <a:rPr lang="es-GT" sz="2000" dirty="0" err="1"/>
              <a:t>Varner</a:t>
            </a:r>
            <a:r>
              <a:rPr lang="es-GT" sz="2000" dirty="0"/>
              <a:t>, J. (2015). </a:t>
            </a:r>
            <a:r>
              <a:rPr lang="en-US" sz="2000" dirty="0"/>
              <a:t>Can A Thousand Tiny Swarming Robots Outsmart Nature? URL: https://www.kqed.org/science/131005/can-a-thousand-tiny-swarming-robots-outsmart-nature</a:t>
            </a:r>
            <a:endParaRPr lang="es-GT" sz="2000" dirty="0"/>
          </a:p>
          <a:p>
            <a:pPr marL="457200" indent="-457200">
              <a:buFont typeface="+mj-lt"/>
              <a:buAutoNum type="arabicPeriod" startAt="9"/>
            </a:pPr>
            <a:r>
              <a:rPr lang="es-GT" sz="2000" dirty="0"/>
              <a:t>Ferreira, E. (2016). </a:t>
            </a:r>
            <a:r>
              <a:rPr lang="en-US" sz="2000" dirty="0"/>
              <a:t>Zooids: who are these cute robots? URL: https://www.makery.info/en/2016/11/28/zooids-mais-qui-sont-ces-robots-mignons/.</a:t>
            </a:r>
          </a:p>
          <a:p>
            <a:pPr marL="457200" indent="-457200">
              <a:buFont typeface="+mj-lt"/>
              <a:buAutoNum type="arabicPeriod" startAt="9"/>
            </a:pPr>
            <a:r>
              <a:rPr lang="es-GT" sz="2000" dirty="0" err="1"/>
              <a:t>Botao-Hu</a:t>
            </a:r>
            <a:r>
              <a:rPr lang="es-GT" sz="2000" dirty="0"/>
              <a:t>. (2018). </a:t>
            </a:r>
            <a:r>
              <a:rPr lang="es-GT" sz="2000" dirty="0" err="1"/>
              <a:t>Dstar</a:t>
            </a:r>
            <a:r>
              <a:rPr lang="es-GT" sz="2000" dirty="0"/>
              <a:t>-lite-</a:t>
            </a:r>
            <a:r>
              <a:rPr lang="es-GT" sz="2000" dirty="0" err="1"/>
              <a:t>on</a:t>
            </a:r>
            <a:r>
              <a:rPr lang="es-GT" sz="2000" dirty="0"/>
              <a:t>-ROS-</a:t>
            </a:r>
            <a:r>
              <a:rPr lang="es-GT" sz="2000" dirty="0" err="1"/>
              <a:t>Turtlebot</a:t>
            </a:r>
            <a:r>
              <a:rPr lang="es-GT" sz="2000" dirty="0"/>
              <a:t>. https://github.com/Botao-Hu/Dstar-lite-on-ROS-Turtlebot.</a:t>
            </a:r>
          </a:p>
          <a:p>
            <a:pPr marL="457200" indent="-457200">
              <a:buFont typeface="+mj-lt"/>
              <a:buAutoNum type="arabicPeriod" startAt="9"/>
            </a:pPr>
            <a:r>
              <a:rPr lang="es-GT" sz="2000" dirty="0" err="1"/>
              <a:t>Boeuf</a:t>
            </a:r>
            <a:r>
              <a:rPr lang="es-GT" sz="2000" dirty="0"/>
              <a:t>, A. (2017). </a:t>
            </a:r>
            <a:r>
              <a:rPr lang="es-GT" sz="2000" dirty="0" err="1"/>
              <a:t>Kinodynamic</a:t>
            </a:r>
            <a:r>
              <a:rPr lang="es-GT" sz="2000" dirty="0"/>
              <a:t> </a:t>
            </a:r>
            <a:r>
              <a:rPr lang="es-GT" sz="2000" dirty="0" err="1"/>
              <a:t>motion</a:t>
            </a:r>
            <a:r>
              <a:rPr lang="es-GT" sz="2000" dirty="0"/>
              <a:t> </a:t>
            </a:r>
            <a:r>
              <a:rPr lang="es-GT" sz="2000" dirty="0" err="1"/>
              <a:t>planning</a:t>
            </a:r>
            <a:r>
              <a:rPr lang="es-GT" sz="2000" dirty="0"/>
              <a:t> </a:t>
            </a:r>
            <a:r>
              <a:rPr lang="es-GT" sz="2000" dirty="0" err="1"/>
              <a:t>for</a:t>
            </a:r>
            <a:r>
              <a:rPr lang="es-GT" sz="2000" dirty="0"/>
              <a:t> </a:t>
            </a:r>
            <a:r>
              <a:rPr lang="es-GT" sz="2000" dirty="0" err="1"/>
              <a:t>quadrotor-like</a:t>
            </a:r>
            <a:r>
              <a:rPr lang="es-GT" sz="2000" dirty="0"/>
              <a:t> </a:t>
            </a:r>
            <a:r>
              <a:rPr lang="es-GT" sz="2000" dirty="0" err="1"/>
              <a:t>aerial</a:t>
            </a:r>
            <a:r>
              <a:rPr lang="es-GT" sz="2000" dirty="0"/>
              <a:t> robots. </a:t>
            </a:r>
            <a:r>
              <a:rPr lang="fr-FR" sz="2000" dirty="0" err="1"/>
              <a:t>Institutnational</a:t>
            </a:r>
            <a:r>
              <a:rPr lang="fr-FR" sz="2000" dirty="0"/>
              <a:t> polytechnique de Toulouse</a:t>
            </a:r>
          </a:p>
          <a:p>
            <a:pPr marL="457200" indent="-457200">
              <a:buFont typeface="+mj-lt"/>
              <a:buAutoNum type="arabicPeriod" startAt="9"/>
            </a:pPr>
            <a:r>
              <a:rPr lang="es-GT" sz="2000" dirty="0"/>
              <a:t>Rodrigo, J. (2019). Optimización con enjambre de partículas (</a:t>
            </a:r>
            <a:r>
              <a:rPr lang="es-GT" sz="2000" dirty="0" err="1"/>
              <a:t>Particle</a:t>
            </a:r>
            <a:r>
              <a:rPr lang="es-GT" sz="2000" dirty="0"/>
              <a:t> </a:t>
            </a:r>
            <a:r>
              <a:rPr lang="es-GT" sz="2000" dirty="0" err="1"/>
              <a:t>Swarm</a:t>
            </a:r>
            <a:r>
              <a:rPr lang="es-GT" sz="2000" dirty="0"/>
              <a:t> </a:t>
            </a:r>
            <a:r>
              <a:rPr lang="es-GT" sz="2000" dirty="0" err="1"/>
              <a:t>Optimization</a:t>
            </a:r>
            <a:r>
              <a:rPr lang="es-GT" sz="2000" dirty="0"/>
              <a:t>). URL: https://rpubs.com/Joaquin_AR/475474.</a:t>
            </a:r>
          </a:p>
          <a:p>
            <a:pPr marL="457200" indent="-457200">
              <a:buFont typeface="+mj-lt"/>
              <a:buAutoNum type="arabicPeriod" startAt="9"/>
            </a:pPr>
            <a:r>
              <a:rPr lang="es-GT" sz="2000" dirty="0"/>
              <a:t>S. A. (2011). </a:t>
            </a:r>
            <a:r>
              <a:rPr lang="es-GT" sz="2000" dirty="0" err="1"/>
              <a:t>Ant</a:t>
            </a:r>
            <a:r>
              <a:rPr lang="es-GT" sz="2000" dirty="0"/>
              <a:t> </a:t>
            </a:r>
            <a:r>
              <a:rPr lang="es-GT" sz="2000" dirty="0" err="1"/>
              <a:t>colony</a:t>
            </a:r>
            <a:r>
              <a:rPr lang="es-GT" sz="2000" dirty="0"/>
              <a:t> </a:t>
            </a:r>
            <a:r>
              <a:rPr lang="es-GT" sz="2000" dirty="0" err="1"/>
              <a:t>optimization</a:t>
            </a:r>
            <a:r>
              <a:rPr lang="es-GT" sz="2000" dirty="0"/>
              <a:t>. https://notyetsecure.com/ant-colony-optimization.html</a:t>
            </a:r>
          </a:p>
          <a:p>
            <a:pPr marL="457200" indent="-457200">
              <a:buFont typeface="+mj-lt"/>
              <a:buAutoNum type="arabicPeriod" startAt="9"/>
            </a:pPr>
            <a:r>
              <a:rPr lang="es-GT" sz="2000" dirty="0"/>
              <a:t>Sancho, F. (2018). Algoritmos de hormigas y el problema del viajante. URL: http://www.cs.us.es/~fsancho/?e=71.</a:t>
            </a:r>
          </a:p>
          <a:p>
            <a:pPr marL="457200" indent="-457200">
              <a:buFont typeface="+mj-lt"/>
              <a:buAutoNum type="arabicPeriod" startAt="9"/>
            </a:pPr>
            <a:r>
              <a:rPr lang="es-GT" sz="2000" dirty="0"/>
              <a:t>M. A. (2018). UDP – USER DATAGRAM PROTOCOL. URL: https://netwgeeks.com/udp-user-datagram-protocol/.</a:t>
            </a:r>
          </a:p>
        </p:txBody>
      </p:sp>
      <p:sp>
        <p:nvSpPr>
          <p:cNvPr id="5" name="CuadroTexto 4">
            <a:extLst>
              <a:ext uri="{FF2B5EF4-FFF2-40B4-BE49-F238E27FC236}">
                <a16:creationId xmlns:a16="http://schemas.microsoft.com/office/drawing/2014/main" id="{A60023A5-961B-4738-86FB-171B178A760E}"/>
              </a:ext>
            </a:extLst>
          </p:cNvPr>
          <p:cNvSpPr txBox="1"/>
          <p:nvPr/>
        </p:nvSpPr>
        <p:spPr>
          <a:xfrm>
            <a:off x="9464841" y="6392263"/>
            <a:ext cx="1899623" cy="461665"/>
          </a:xfrm>
          <a:prstGeom prst="rect">
            <a:avLst/>
          </a:prstGeom>
          <a:noFill/>
        </p:spPr>
        <p:txBody>
          <a:bodyPr wrap="none" rtlCol="0">
            <a:spAutoFit/>
          </a:bodyPr>
          <a:lstStyle/>
          <a:p>
            <a:r>
              <a:rPr lang="es-GT" sz="2400" dirty="0"/>
              <a:t>Diapositiva 46</a:t>
            </a:r>
          </a:p>
        </p:txBody>
      </p:sp>
    </p:spTree>
    <p:extLst>
      <p:ext uri="{BB962C8B-B14F-4D97-AF65-F5344CB8AC3E}">
        <p14:creationId xmlns:p14="http://schemas.microsoft.com/office/powerpoint/2010/main" val="48639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158F0A-8822-4F2A-B831-D03EE8BD1041}"/>
              </a:ext>
            </a:extLst>
          </p:cNvPr>
          <p:cNvSpPr>
            <a:spLocks noGrp="1"/>
          </p:cNvSpPr>
          <p:nvPr>
            <p:ph type="title"/>
          </p:nvPr>
        </p:nvSpPr>
        <p:spPr>
          <a:xfrm>
            <a:off x="1498599" y="1884454"/>
            <a:ext cx="2362201" cy="1220536"/>
          </a:xfrm>
        </p:spPr>
        <p:txBody>
          <a:bodyPr>
            <a:normAutofit fontScale="90000"/>
          </a:bodyPr>
          <a:lstStyle/>
          <a:p>
            <a:r>
              <a:rPr lang="es-GT" dirty="0"/>
              <a:t>Filtro de imágenes por convolución</a:t>
            </a:r>
          </a:p>
        </p:txBody>
      </p:sp>
      <p:pic>
        <p:nvPicPr>
          <p:cNvPr id="14" name="Marcador de posición de imagen 13">
            <a:extLst>
              <a:ext uri="{FF2B5EF4-FFF2-40B4-BE49-F238E27FC236}">
                <a16:creationId xmlns:a16="http://schemas.microsoft.com/office/drawing/2014/main" id="{7192BB3C-DF99-448C-9617-E9D7A96AF0EA}"/>
              </a:ext>
            </a:extLst>
          </p:cNvPr>
          <p:cNvPicPr>
            <a:picLocks noGrp="1" noChangeAspect="1"/>
          </p:cNvPicPr>
          <p:nvPr>
            <p:ph type="pic" idx="1"/>
          </p:nvPr>
        </p:nvPicPr>
        <p:blipFill rotWithShape="1">
          <a:blip r:embed="rId3"/>
          <a:srcRect t="2142" b="2142"/>
          <a:stretch/>
        </p:blipFill>
        <p:spPr>
          <a:xfrm>
            <a:off x="5038727" y="1720080"/>
            <a:ext cx="4850998" cy="4096519"/>
          </a:xfrm>
        </p:spPr>
      </p:pic>
      <p:sp>
        <p:nvSpPr>
          <p:cNvPr id="4" name="Título 1">
            <a:extLst>
              <a:ext uri="{FF2B5EF4-FFF2-40B4-BE49-F238E27FC236}">
                <a16:creationId xmlns:a16="http://schemas.microsoft.com/office/drawing/2014/main" id="{D9BD282D-8AD1-4146-9334-7DABD450180E}"/>
              </a:ext>
            </a:extLst>
          </p:cNvPr>
          <p:cNvSpPr txBox="1">
            <a:spLocks/>
          </p:cNvSpPr>
          <p:nvPr/>
        </p:nvSpPr>
        <p:spPr>
          <a:xfrm>
            <a:off x="4914899" y="785042"/>
            <a:ext cx="2362201" cy="512717"/>
          </a:xfrm>
          <a:prstGeom prst="rect">
            <a:avLst/>
          </a:prstGeom>
          <a:effectLst/>
        </p:spPr>
        <p:txBody>
          <a:bodyPr vert="horz" lIns="91440" tIns="45720" rIns="91440" bIns="45720" rtlCol="0" anchor="b">
            <a:normAutofit fontScale="97500"/>
          </a:bodyPr>
          <a:lstStyle>
            <a:lvl1pPr algn="ctr" defTabSz="457200" rtl="0" eaLnBrk="1" latinLnBrk="0" hangingPunct="1">
              <a:spcBef>
                <a:spcPct val="0"/>
              </a:spcBef>
              <a:buNone/>
              <a:defRPr sz="28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GT" dirty="0"/>
              <a:t>Marco teórico</a:t>
            </a:r>
          </a:p>
        </p:txBody>
      </p:sp>
      <p:sp>
        <p:nvSpPr>
          <p:cNvPr id="3" name="CuadroTexto 2">
            <a:extLst>
              <a:ext uri="{FF2B5EF4-FFF2-40B4-BE49-F238E27FC236}">
                <a16:creationId xmlns:a16="http://schemas.microsoft.com/office/drawing/2014/main" id="{2EC27D43-0BF8-4678-AA3B-539E4ED4F002}"/>
              </a:ext>
            </a:extLst>
          </p:cNvPr>
          <p:cNvSpPr txBox="1"/>
          <p:nvPr/>
        </p:nvSpPr>
        <p:spPr>
          <a:xfrm>
            <a:off x="9968948" y="5506901"/>
            <a:ext cx="418704" cy="369332"/>
          </a:xfrm>
          <a:prstGeom prst="rect">
            <a:avLst/>
          </a:prstGeom>
          <a:noFill/>
        </p:spPr>
        <p:txBody>
          <a:bodyPr wrap="none" rtlCol="0">
            <a:spAutoFit/>
          </a:bodyPr>
          <a:lstStyle/>
          <a:p>
            <a:r>
              <a:rPr lang="es-GT" dirty="0"/>
              <a:t>[1]</a:t>
            </a:r>
          </a:p>
        </p:txBody>
      </p:sp>
      <p:sp>
        <p:nvSpPr>
          <p:cNvPr id="5" name="CuadroTexto 4">
            <a:extLst>
              <a:ext uri="{FF2B5EF4-FFF2-40B4-BE49-F238E27FC236}">
                <a16:creationId xmlns:a16="http://schemas.microsoft.com/office/drawing/2014/main" id="{65B009B8-AD53-41F4-A199-1BD76FF2D5AA}"/>
              </a:ext>
            </a:extLst>
          </p:cNvPr>
          <p:cNvSpPr txBox="1"/>
          <p:nvPr/>
        </p:nvSpPr>
        <p:spPr>
          <a:xfrm>
            <a:off x="9464841" y="6392263"/>
            <a:ext cx="1755352" cy="461665"/>
          </a:xfrm>
          <a:prstGeom prst="rect">
            <a:avLst/>
          </a:prstGeom>
          <a:noFill/>
        </p:spPr>
        <p:txBody>
          <a:bodyPr wrap="none" rtlCol="0">
            <a:spAutoFit/>
          </a:bodyPr>
          <a:lstStyle/>
          <a:p>
            <a:r>
              <a:rPr lang="es-GT" sz="2400" dirty="0"/>
              <a:t>Diapositiva 1</a:t>
            </a:r>
          </a:p>
        </p:txBody>
      </p:sp>
      <p:sp>
        <p:nvSpPr>
          <p:cNvPr id="7" name="CuadroTexto 6">
            <a:extLst>
              <a:ext uri="{FF2B5EF4-FFF2-40B4-BE49-F238E27FC236}">
                <a16:creationId xmlns:a16="http://schemas.microsoft.com/office/drawing/2014/main" id="{F0BB77FF-7007-47E7-993E-95795F6C2F24}"/>
              </a:ext>
            </a:extLst>
          </p:cNvPr>
          <p:cNvSpPr txBox="1"/>
          <p:nvPr/>
        </p:nvSpPr>
        <p:spPr>
          <a:xfrm>
            <a:off x="1258083" y="3453063"/>
            <a:ext cx="2843231" cy="1477328"/>
          </a:xfrm>
          <a:prstGeom prst="rect">
            <a:avLst/>
          </a:prstGeom>
          <a:noFill/>
        </p:spPr>
        <p:txBody>
          <a:bodyPr wrap="square" rtlCol="0">
            <a:spAutoFit/>
          </a:bodyPr>
          <a:lstStyle/>
          <a:p>
            <a:pPr algn="just"/>
            <a:r>
              <a:rPr lang="es-GT" dirty="0"/>
              <a:t>Se realiza la convolución entre la imagen original y una matriz de menor tamaño (</a:t>
            </a:r>
            <a:r>
              <a:rPr lang="es-GT" dirty="0" err="1"/>
              <a:t>kernel</a:t>
            </a:r>
            <a:r>
              <a:rPr lang="es-GT" dirty="0"/>
              <a:t>) resultando en una imagen nueva.</a:t>
            </a:r>
          </a:p>
        </p:txBody>
      </p:sp>
    </p:spTree>
    <p:extLst>
      <p:ext uri="{BB962C8B-B14F-4D97-AF65-F5344CB8AC3E}">
        <p14:creationId xmlns:p14="http://schemas.microsoft.com/office/powerpoint/2010/main" val="3423418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AC882-BCD9-4DE1-A7F9-35732071E6AF}"/>
              </a:ext>
            </a:extLst>
          </p:cNvPr>
          <p:cNvSpPr>
            <a:spLocks noGrp="1"/>
          </p:cNvSpPr>
          <p:nvPr>
            <p:ph type="title"/>
          </p:nvPr>
        </p:nvSpPr>
        <p:spPr>
          <a:xfrm>
            <a:off x="1215188" y="1868556"/>
            <a:ext cx="2346159" cy="974035"/>
          </a:xfrm>
        </p:spPr>
        <p:txBody>
          <a:bodyPr/>
          <a:lstStyle/>
          <a:p>
            <a:r>
              <a:rPr lang="es-GT" dirty="0"/>
              <a:t>Filtro de Bordes </a:t>
            </a:r>
            <a:r>
              <a:rPr lang="es-GT" dirty="0" err="1"/>
              <a:t>Canny</a:t>
            </a:r>
            <a:endParaRPr lang="es-GT" dirty="0"/>
          </a:p>
        </p:txBody>
      </p:sp>
      <p:pic>
        <p:nvPicPr>
          <p:cNvPr id="1036" name="Picture 12">
            <a:extLst>
              <a:ext uri="{FF2B5EF4-FFF2-40B4-BE49-F238E27FC236}">
                <a16:creationId xmlns:a16="http://schemas.microsoft.com/office/drawing/2014/main" id="{D0D09D44-0B13-4469-B037-EF60F7FFB724}"/>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1298" b="1298"/>
          <a:stretch>
            <a:fillRect/>
          </a:stretch>
        </p:blipFill>
        <p:spPr bwMode="auto">
          <a:xfrm>
            <a:off x="3846232" y="1694656"/>
            <a:ext cx="7392988" cy="346868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BC34A04-C4A4-4DFF-8DBE-2CBB748D4B3D}"/>
              </a:ext>
            </a:extLst>
          </p:cNvPr>
          <p:cNvSpPr txBox="1"/>
          <p:nvPr/>
        </p:nvSpPr>
        <p:spPr>
          <a:xfrm>
            <a:off x="10965700" y="5309937"/>
            <a:ext cx="418704" cy="369332"/>
          </a:xfrm>
          <a:prstGeom prst="rect">
            <a:avLst/>
          </a:prstGeom>
          <a:noFill/>
        </p:spPr>
        <p:txBody>
          <a:bodyPr wrap="none" rtlCol="0">
            <a:spAutoFit/>
          </a:bodyPr>
          <a:lstStyle/>
          <a:p>
            <a:r>
              <a:rPr lang="es-GT" dirty="0"/>
              <a:t>[2]</a:t>
            </a:r>
          </a:p>
        </p:txBody>
      </p:sp>
      <p:sp>
        <p:nvSpPr>
          <p:cNvPr id="5" name="CuadroTexto 4">
            <a:extLst>
              <a:ext uri="{FF2B5EF4-FFF2-40B4-BE49-F238E27FC236}">
                <a16:creationId xmlns:a16="http://schemas.microsoft.com/office/drawing/2014/main" id="{CC861D71-4FA1-4B95-8326-60560A5D1C54}"/>
              </a:ext>
            </a:extLst>
          </p:cNvPr>
          <p:cNvSpPr txBox="1"/>
          <p:nvPr/>
        </p:nvSpPr>
        <p:spPr>
          <a:xfrm>
            <a:off x="9464841" y="6392263"/>
            <a:ext cx="1755352" cy="461665"/>
          </a:xfrm>
          <a:prstGeom prst="rect">
            <a:avLst/>
          </a:prstGeom>
          <a:noFill/>
        </p:spPr>
        <p:txBody>
          <a:bodyPr wrap="none" rtlCol="0">
            <a:spAutoFit/>
          </a:bodyPr>
          <a:lstStyle/>
          <a:p>
            <a:r>
              <a:rPr lang="es-GT" sz="2400" dirty="0"/>
              <a:t>Diapositiva 2</a:t>
            </a:r>
          </a:p>
        </p:txBody>
      </p:sp>
      <p:sp>
        <p:nvSpPr>
          <p:cNvPr id="6" name="CuadroTexto 5">
            <a:extLst>
              <a:ext uri="{FF2B5EF4-FFF2-40B4-BE49-F238E27FC236}">
                <a16:creationId xmlns:a16="http://schemas.microsoft.com/office/drawing/2014/main" id="{6F7BD084-08BA-494D-A189-3280853AB38A}"/>
              </a:ext>
            </a:extLst>
          </p:cNvPr>
          <p:cNvSpPr txBox="1"/>
          <p:nvPr/>
        </p:nvSpPr>
        <p:spPr>
          <a:xfrm>
            <a:off x="1258083" y="3453063"/>
            <a:ext cx="2346159" cy="1477328"/>
          </a:xfrm>
          <a:prstGeom prst="rect">
            <a:avLst/>
          </a:prstGeom>
          <a:noFill/>
        </p:spPr>
        <p:txBody>
          <a:bodyPr wrap="square" rtlCol="0">
            <a:spAutoFit/>
          </a:bodyPr>
          <a:lstStyle/>
          <a:p>
            <a:pPr algn="just"/>
            <a:r>
              <a:rPr lang="es-GT" dirty="0"/>
              <a:t>A través de varios procesos de filtrado, se obtiene una imagen con los bordes principales resaltados en blanco.</a:t>
            </a:r>
          </a:p>
        </p:txBody>
      </p:sp>
    </p:spTree>
    <p:extLst>
      <p:ext uri="{BB962C8B-B14F-4D97-AF65-F5344CB8AC3E}">
        <p14:creationId xmlns:p14="http://schemas.microsoft.com/office/powerpoint/2010/main" val="328743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AC882-BCD9-4DE1-A7F9-35732071E6AF}"/>
              </a:ext>
            </a:extLst>
          </p:cNvPr>
          <p:cNvSpPr>
            <a:spLocks noGrp="1"/>
          </p:cNvSpPr>
          <p:nvPr>
            <p:ph type="title"/>
          </p:nvPr>
        </p:nvSpPr>
        <p:spPr>
          <a:xfrm>
            <a:off x="1224713" y="2036093"/>
            <a:ext cx="2346159" cy="828674"/>
          </a:xfrm>
        </p:spPr>
        <p:txBody>
          <a:bodyPr>
            <a:normAutofit fontScale="90000"/>
          </a:bodyPr>
          <a:lstStyle/>
          <a:p>
            <a:r>
              <a:rPr lang="es-GT" dirty="0"/>
              <a:t>Máscaras de objetos</a:t>
            </a:r>
          </a:p>
        </p:txBody>
      </p:sp>
      <p:pic>
        <p:nvPicPr>
          <p:cNvPr id="3076" name="Picture 4">
            <a:extLst>
              <a:ext uri="{FF2B5EF4-FFF2-40B4-BE49-F238E27FC236}">
                <a16:creationId xmlns:a16="http://schemas.microsoft.com/office/drawing/2014/main" id="{BB451CFF-C0F1-4AB5-8DDE-571D6175281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414462"/>
            <a:ext cx="6096000" cy="40290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BF506D64-6D1F-414A-9D8F-DB9BEE89CE99}"/>
              </a:ext>
            </a:extLst>
          </p:cNvPr>
          <p:cNvSpPr txBox="1"/>
          <p:nvPr/>
        </p:nvSpPr>
        <p:spPr>
          <a:xfrm>
            <a:off x="10382250" y="5258871"/>
            <a:ext cx="418704" cy="369332"/>
          </a:xfrm>
          <a:prstGeom prst="rect">
            <a:avLst/>
          </a:prstGeom>
          <a:noFill/>
        </p:spPr>
        <p:txBody>
          <a:bodyPr wrap="none" rtlCol="0">
            <a:spAutoFit/>
          </a:bodyPr>
          <a:lstStyle/>
          <a:p>
            <a:r>
              <a:rPr lang="es-GT" dirty="0"/>
              <a:t>[3]</a:t>
            </a:r>
          </a:p>
        </p:txBody>
      </p:sp>
      <p:sp>
        <p:nvSpPr>
          <p:cNvPr id="5" name="CuadroTexto 4">
            <a:extLst>
              <a:ext uri="{FF2B5EF4-FFF2-40B4-BE49-F238E27FC236}">
                <a16:creationId xmlns:a16="http://schemas.microsoft.com/office/drawing/2014/main" id="{982C7EFA-4852-4B90-9385-0A2F4324699B}"/>
              </a:ext>
            </a:extLst>
          </p:cNvPr>
          <p:cNvSpPr txBox="1"/>
          <p:nvPr/>
        </p:nvSpPr>
        <p:spPr>
          <a:xfrm>
            <a:off x="9464841" y="6392263"/>
            <a:ext cx="1755352" cy="461665"/>
          </a:xfrm>
          <a:prstGeom prst="rect">
            <a:avLst/>
          </a:prstGeom>
          <a:noFill/>
        </p:spPr>
        <p:txBody>
          <a:bodyPr wrap="none" rtlCol="0">
            <a:spAutoFit/>
          </a:bodyPr>
          <a:lstStyle/>
          <a:p>
            <a:r>
              <a:rPr lang="es-GT" sz="2400" dirty="0"/>
              <a:t>Diapositiva 3</a:t>
            </a:r>
          </a:p>
        </p:txBody>
      </p:sp>
      <p:sp>
        <p:nvSpPr>
          <p:cNvPr id="6" name="CuadroTexto 5">
            <a:extLst>
              <a:ext uri="{FF2B5EF4-FFF2-40B4-BE49-F238E27FC236}">
                <a16:creationId xmlns:a16="http://schemas.microsoft.com/office/drawing/2014/main" id="{0C54E3CE-074F-4655-AAAA-9348DB881383}"/>
              </a:ext>
            </a:extLst>
          </p:cNvPr>
          <p:cNvSpPr txBox="1"/>
          <p:nvPr/>
        </p:nvSpPr>
        <p:spPr>
          <a:xfrm>
            <a:off x="1258083" y="3453063"/>
            <a:ext cx="2346159" cy="1200329"/>
          </a:xfrm>
          <a:prstGeom prst="rect">
            <a:avLst/>
          </a:prstGeom>
          <a:noFill/>
        </p:spPr>
        <p:txBody>
          <a:bodyPr wrap="square" rtlCol="0">
            <a:spAutoFit/>
          </a:bodyPr>
          <a:lstStyle/>
          <a:p>
            <a:pPr algn="just"/>
            <a:r>
              <a:rPr lang="es-GT" dirty="0"/>
              <a:t>Se utilizan para aislar o seleccionar a un objeto o sección específica del resto de la imagen.</a:t>
            </a:r>
          </a:p>
        </p:txBody>
      </p:sp>
    </p:spTree>
    <p:extLst>
      <p:ext uri="{BB962C8B-B14F-4D97-AF65-F5344CB8AC3E}">
        <p14:creationId xmlns:p14="http://schemas.microsoft.com/office/powerpoint/2010/main" val="3741982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36" name="Picture 135">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7" name="Rectangle 136">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8" name="Picture 137">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9" name="Picture 138">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1" name="Straight Connector 140">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43" name="Rectangle 142">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46" name="Picture 145">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7" name="Rectangle 146">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8" name="Picture 147">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9" name="Picture 148">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ítulo 1">
            <a:extLst>
              <a:ext uri="{FF2B5EF4-FFF2-40B4-BE49-F238E27FC236}">
                <a16:creationId xmlns:a16="http://schemas.microsoft.com/office/drawing/2014/main" id="{2883BF69-57CA-436B-890F-92F0971074AE}"/>
              </a:ext>
            </a:extLst>
          </p:cNvPr>
          <p:cNvSpPr>
            <a:spLocks noGrp="1"/>
          </p:cNvSpPr>
          <p:nvPr>
            <p:ph type="title"/>
          </p:nvPr>
        </p:nvSpPr>
        <p:spPr>
          <a:xfrm>
            <a:off x="1136447" y="1667931"/>
            <a:ext cx="3241563" cy="1051320"/>
          </a:xfrm>
        </p:spPr>
        <p:txBody>
          <a:bodyPr vert="horz" lIns="91440" tIns="45720" rIns="91440" bIns="45720" rtlCol="0" anchor="b">
            <a:normAutofit/>
          </a:bodyPr>
          <a:lstStyle/>
          <a:p>
            <a:r>
              <a:rPr lang="en-US" sz="4800" dirty="0" err="1">
                <a:solidFill>
                  <a:srgbClr val="262626"/>
                </a:solidFill>
              </a:rPr>
              <a:t>Paralelismo</a:t>
            </a:r>
            <a:endParaRPr lang="en-US" sz="4800" dirty="0">
              <a:solidFill>
                <a:srgbClr val="262626"/>
              </a:solidFill>
            </a:endParaRPr>
          </a:p>
        </p:txBody>
      </p:sp>
      <p:pic>
        <p:nvPicPr>
          <p:cNvPr id="2050" name="Picture 2" descr="Forma&#10;&#10;Descripción generada automáticamente">
            <a:extLst>
              <a:ext uri="{FF2B5EF4-FFF2-40B4-BE49-F238E27FC236}">
                <a16:creationId xmlns:a16="http://schemas.microsoft.com/office/drawing/2014/main" id="{FB972861-8776-4D42-85BA-1F45B3EE06DF}"/>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741115" y="1771835"/>
            <a:ext cx="6347540" cy="3364196"/>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67E90D-4D76-4FBA-AB8C-C47C9AC9B6F9}"/>
              </a:ext>
            </a:extLst>
          </p:cNvPr>
          <p:cNvSpPr txBox="1"/>
          <p:nvPr/>
        </p:nvSpPr>
        <p:spPr>
          <a:xfrm>
            <a:off x="10765862" y="5254379"/>
            <a:ext cx="418704" cy="369332"/>
          </a:xfrm>
          <a:prstGeom prst="rect">
            <a:avLst/>
          </a:prstGeom>
          <a:noFill/>
        </p:spPr>
        <p:txBody>
          <a:bodyPr wrap="none" rtlCol="0">
            <a:spAutoFit/>
          </a:bodyPr>
          <a:lstStyle/>
          <a:p>
            <a:r>
              <a:rPr lang="es-GT" dirty="0"/>
              <a:t>[4]</a:t>
            </a:r>
          </a:p>
        </p:txBody>
      </p:sp>
      <p:sp>
        <p:nvSpPr>
          <p:cNvPr id="17" name="CuadroTexto 16">
            <a:extLst>
              <a:ext uri="{FF2B5EF4-FFF2-40B4-BE49-F238E27FC236}">
                <a16:creationId xmlns:a16="http://schemas.microsoft.com/office/drawing/2014/main" id="{68C173B4-0EF3-4274-B306-BC6CDB22BA6B}"/>
              </a:ext>
            </a:extLst>
          </p:cNvPr>
          <p:cNvSpPr txBox="1"/>
          <p:nvPr/>
        </p:nvSpPr>
        <p:spPr>
          <a:xfrm>
            <a:off x="9464841" y="6392263"/>
            <a:ext cx="1755352" cy="830997"/>
          </a:xfrm>
          <a:prstGeom prst="rect">
            <a:avLst/>
          </a:prstGeom>
          <a:noFill/>
        </p:spPr>
        <p:txBody>
          <a:bodyPr wrap="none" rtlCol="0">
            <a:spAutoFit/>
          </a:bodyPr>
          <a:lstStyle/>
          <a:p>
            <a:r>
              <a:rPr lang="es-GT" sz="2400" dirty="0"/>
              <a:t>Diapositiva 4</a:t>
            </a:r>
          </a:p>
          <a:p>
            <a:endParaRPr lang="es-GT" sz="2400" dirty="0"/>
          </a:p>
        </p:txBody>
      </p:sp>
      <p:sp>
        <p:nvSpPr>
          <p:cNvPr id="3" name="CuadroTexto 2">
            <a:extLst>
              <a:ext uri="{FF2B5EF4-FFF2-40B4-BE49-F238E27FC236}">
                <a16:creationId xmlns:a16="http://schemas.microsoft.com/office/drawing/2014/main" id="{E598A0C3-2149-43AA-BF74-59DB89B7D7D3}"/>
              </a:ext>
            </a:extLst>
          </p:cNvPr>
          <p:cNvSpPr txBox="1"/>
          <p:nvPr/>
        </p:nvSpPr>
        <p:spPr>
          <a:xfrm>
            <a:off x="1549625" y="2910132"/>
            <a:ext cx="2415208" cy="1477328"/>
          </a:xfrm>
          <a:prstGeom prst="rect">
            <a:avLst/>
          </a:prstGeom>
          <a:noFill/>
        </p:spPr>
        <p:txBody>
          <a:bodyPr wrap="square" rtlCol="0">
            <a:spAutoFit/>
          </a:bodyPr>
          <a:lstStyle/>
          <a:p>
            <a:pPr algn="just"/>
            <a:r>
              <a:rPr lang="es-GT" dirty="0"/>
              <a:t>Se divide el programa principal para ejecutarse simultáneamente con el propósito de disminuir tiempo de ejecución.</a:t>
            </a:r>
          </a:p>
        </p:txBody>
      </p:sp>
    </p:spTree>
    <p:extLst>
      <p:ext uri="{BB962C8B-B14F-4D97-AF65-F5344CB8AC3E}">
        <p14:creationId xmlns:p14="http://schemas.microsoft.com/office/powerpoint/2010/main" val="409006012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1827</TotalTime>
  <Words>2505</Words>
  <Application>Microsoft Office PowerPoint</Application>
  <PresentationFormat>Panorámica</PresentationFormat>
  <Paragraphs>263</Paragraphs>
  <Slides>54</Slides>
  <Notes>3</Notes>
  <HiddenSlides>2</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54</vt:i4>
      </vt:variant>
    </vt:vector>
  </HeadingPairs>
  <TitlesOfParts>
    <vt:vector size="59" baseType="lpstr">
      <vt:lpstr>Arial</vt:lpstr>
      <vt:lpstr>Calibri</vt:lpstr>
      <vt:lpstr>Garamond</vt:lpstr>
      <vt:lpstr>Open Sans</vt:lpstr>
      <vt:lpstr>Orgánico</vt:lpstr>
      <vt:lpstr>Herramienta de Software de Visión por Computadora para Aplicaciones de Robótica de Enjambre en una Mesa de Prueba - Fase III</vt:lpstr>
      <vt:lpstr>Resumen</vt:lpstr>
      <vt:lpstr>Objetivo General</vt:lpstr>
      <vt:lpstr>Objetivos Específicos</vt:lpstr>
      <vt:lpstr>Introducción</vt:lpstr>
      <vt:lpstr>Filtro de imágenes por convolución</vt:lpstr>
      <vt:lpstr>Filtro de Bordes Canny</vt:lpstr>
      <vt:lpstr>Máscaras de objetos</vt:lpstr>
      <vt:lpstr>Paralelismo</vt:lpstr>
      <vt:lpstr>Robótica de Enjambre</vt:lpstr>
      <vt:lpstr>Presentación de PowerPoint</vt:lpstr>
      <vt:lpstr>Presentación de PowerPoint</vt:lpstr>
      <vt:lpstr>Antecedentes</vt:lpstr>
      <vt:lpstr>Mesa de Pruebas UVG</vt:lpstr>
      <vt:lpstr>Herramienta en C++</vt:lpstr>
      <vt:lpstr>Presentación de PowerPoint</vt:lpstr>
      <vt:lpstr>Paralelismo en Python y C++</vt:lpstr>
      <vt:lpstr>Diseño Experimental y Resultados</vt:lpstr>
      <vt:lpstr>Validación en mesa de prueba (Python)</vt:lpstr>
      <vt:lpstr>Precisión (Python)</vt:lpstr>
      <vt:lpstr>Desarrollo en  Matlab</vt:lpstr>
      <vt:lpstr>Migración a Matlab</vt:lpstr>
      <vt:lpstr>Migración a Matlab</vt:lpstr>
      <vt:lpstr>Aplicaciones de máscara</vt:lpstr>
      <vt:lpstr>Objetivos Cumplidos</vt:lpstr>
      <vt:lpstr>Migración a Matlab (Abstracción de Pose)</vt:lpstr>
      <vt:lpstr>Presición (Matlab)</vt:lpstr>
      <vt:lpstr>Migración a Matlab (Paralelización)</vt:lpstr>
      <vt:lpstr>Migración a Matlab (Paralelización)</vt:lpstr>
      <vt:lpstr>Migración a Matlab (Paralelización)</vt:lpstr>
      <vt:lpstr>Migración a Matlab (Aumento de identificadores)</vt:lpstr>
      <vt:lpstr>Objetivos Cumplidos</vt:lpstr>
      <vt:lpstr>Funcionamiento con robots en movimiento</vt:lpstr>
      <vt:lpstr>Objetivos Cumplidos</vt:lpstr>
      <vt:lpstr>Migración a Matlab (Interfaz)</vt:lpstr>
      <vt:lpstr>Pruebas aplicadas a algoritmos</vt:lpstr>
      <vt:lpstr>Pruebas aplicadas a algoritmos</vt:lpstr>
      <vt:lpstr>Pruebas aplicadas a algoritmos (Comunicación)</vt:lpstr>
      <vt:lpstr>PSO Prueba Inicial</vt:lpstr>
      <vt:lpstr>PSO Prueba Final</vt:lpstr>
      <vt:lpstr>ACO Prueba Inicial</vt:lpstr>
      <vt:lpstr>ACO Prueba Inicial con Obstáculos</vt:lpstr>
      <vt:lpstr>ACO Mayor Cantidad de Obstáculos</vt:lpstr>
      <vt:lpstr>ACO Mayor Cantidad de Obstáculos</vt:lpstr>
      <vt:lpstr>Refuerzo de objetivos</vt:lpstr>
      <vt:lpstr>Condiciones de iluminación (Patrón de Interferencia)</vt:lpstr>
      <vt:lpstr>Conclusiones</vt:lpstr>
      <vt:lpstr>Conclusiones</vt:lpstr>
      <vt:lpstr>Conclusiones</vt:lpstr>
      <vt:lpstr>Conclusiones</vt:lpstr>
      <vt:lpstr>Recomendaciones</vt:lpstr>
      <vt:lpstr>Recomendaciones</vt:lpstr>
      <vt:lpstr>Bibliografía</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Herramienta de Software de Visión por Computadora para Aplicaciones de Robótica de Enjambre en una Mesa de Prueba - Fase III</dc:title>
  <dc:creator>"JOS� IGNACIO, RAM�REZ SOTO"</dc:creator>
  <cp:lastModifiedBy>"JOS� IGNACIO, RAM�REZ SOTO"</cp:lastModifiedBy>
  <cp:revision>106</cp:revision>
  <dcterms:created xsi:type="dcterms:W3CDTF">2021-12-15T10:57:11Z</dcterms:created>
  <dcterms:modified xsi:type="dcterms:W3CDTF">2022-01-05T20:41:48Z</dcterms:modified>
</cp:coreProperties>
</file>